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0" d="100"/>
          <a:sy n="60" d="100"/>
        </p:scale>
        <p:origin x="120" y="21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800" b="0" i="0">
                <a:solidFill>
                  <a:srgbClr val="FD8939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831276" y="7594833"/>
            <a:ext cx="6210300" cy="2209800"/>
          </a:xfrm>
          <a:custGeom>
            <a:avLst/>
            <a:gdLst/>
            <a:ahLst/>
            <a:cxnLst/>
            <a:rect l="l" t="t" r="r" b="b"/>
            <a:pathLst>
              <a:path w="6210300" h="2209800">
                <a:moveTo>
                  <a:pt x="5547177" y="50"/>
                </a:moveTo>
                <a:lnTo>
                  <a:pt x="670839" y="0"/>
                </a:lnTo>
                <a:lnTo>
                  <a:pt x="662603" y="50"/>
                </a:lnTo>
                <a:lnTo>
                  <a:pt x="637921" y="812"/>
                </a:lnTo>
                <a:lnTo>
                  <a:pt x="588717" y="5045"/>
                </a:lnTo>
                <a:lnTo>
                  <a:pt x="539953" y="12890"/>
                </a:lnTo>
                <a:lnTo>
                  <a:pt x="491906" y="24303"/>
                </a:lnTo>
                <a:lnTo>
                  <a:pt x="444818" y="39217"/>
                </a:lnTo>
                <a:lnTo>
                  <a:pt x="398966" y="57554"/>
                </a:lnTo>
                <a:lnTo>
                  <a:pt x="354584" y="79222"/>
                </a:lnTo>
                <a:lnTo>
                  <a:pt x="311911" y="104089"/>
                </a:lnTo>
                <a:lnTo>
                  <a:pt x="271183" y="132029"/>
                </a:lnTo>
                <a:lnTo>
                  <a:pt x="232631" y="162885"/>
                </a:lnTo>
                <a:lnTo>
                  <a:pt x="196444" y="196494"/>
                </a:lnTo>
                <a:lnTo>
                  <a:pt x="162833" y="232683"/>
                </a:lnTo>
                <a:lnTo>
                  <a:pt x="131978" y="271246"/>
                </a:lnTo>
                <a:lnTo>
                  <a:pt x="104034" y="311965"/>
                </a:lnTo>
                <a:lnTo>
                  <a:pt x="79172" y="354634"/>
                </a:lnTo>
                <a:lnTo>
                  <a:pt x="57504" y="399021"/>
                </a:lnTo>
                <a:lnTo>
                  <a:pt x="39167" y="444880"/>
                </a:lnTo>
                <a:lnTo>
                  <a:pt x="24252" y="491956"/>
                </a:lnTo>
                <a:lnTo>
                  <a:pt x="12840" y="540003"/>
                </a:lnTo>
                <a:lnTo>
                  <a:pt x="4994" y="588767"/>
                </a:lnTo>
                <a:lnTo>
                  <a:pt x="762" y="637971"/>
                </a:lnTo>
                <a:lnTo>
                  <a:pt x="0" y="662660"/>
                </a:lnTo>
                <a:lnTo>
                  <a:pt x="0" y="1546727"/>
                </a:lnTo>
                <a:lnTo>
                  <a:pt x="2423" y="1596055"/>
                </a:lnTo>
                <a:lnTo>
                  <a:pt x="8466" y="1645075"/>
                </a:lnTo>
                <a:lnTo>
                  <a:pt x="18103" y="1693512"/>
                </a:lnTo>
                <a:lnTo>
                  <a:pt x="31280" y="1741107"/>
                </a:lnTo>
                <a:lnTo>
                  <a:pt x="47911" y="1787611"/>
                </a:lnTo>
                <a:lnTo>
                  <a:pt x="67926" y="1832757"/>
                </a:lnTo>
                <a:lnTo>
                  <a:pt x="91209" y="1876305"/>
                </a:lnTo>
                <a:lnTo>
                  <a:pt x="117632" y="1918040"/>
                </a:lnTo>
                <a:lnTo>
                  <a:pt x="147048" y="1957704"/>
                </a:lnTo>
                <a:lnTo>
                  <a:pt x="179306" y="1995105"/>
                </a:lnTo>
                <a:lnTo>
                  <a:pt x="214232" y="2030024"/>
                </a:lnTo>
                <a:lnTo>
                  <a:pt x="251625" y="2062287"/>
                </a:lnTo>
                <a:lnTo>
                  <a:pt x="291295" y="2091698"/>
                </a:lnTo>
                <a:lnTo>
                  <a:pt x="333017" y="2118126"/>
                </a:lnTo>
                <a:lnTo>
                  <a:pt x="376573" y="2141409"/>
                </a:lnTo>
                <a:lnTo>
                  <a:pt x="421724" y="2161419"/>
                </a:lnTo>
                <a:lnTo>
                  <a:pt x="468222" y="2178062"/>
                </a:lnTo>
                <a:lnTo>
                  <a:pt x="515823" y="2191234"/>
                </a:lnTo>
                <a:lnTo>
                  <a:pt x="564265" y="2200869"/>
                </a:lnTo>
                <a:lnTo>
                  <a:pt x="613275" y="2206914"/>
                </a:lnTo>
                <a:lnTo>
                  <a:pt x="662603" y="2209343"/>
                </a:lnTo>
                <a:lnTo>
                  <a:pt x="5547177" y="2209343"/>
                </a:lnTo>
                <a:lnTo>
                  <a:pt x="5596504" y="2206914"/>
                </a:lnTo>
                <a:lnTo>
                  <a:pt x="5645525" y="2200869"/>
                </a:lnTo>
                <a:lnTo>
                  <a:pt x="5693956" y="2191234"/>
                </a:lnTo>
                <a:lnTo>
                  <a:pt x="5741555" y="2178062"/>
                </a:lnTo>
                <a:lnTo>
                  <a:pt x="5788056" y="2161419"/>
                </a:lnTo>
                <a:lnTo>
                  <a:pt x="5833207" y="2141409"/>
                </a:lnTo>
                <a:lnTo>
                  <a:pt x="5876755" y="2118126"/>
                </a:lnTo>
                <a:lnTo>
                  <a:pt x="5918490" y="2091698"/>
                </a:lnTo>
                <a:lnTo>
                  <a:pt x="5958159" y="2062287"/>
                </a:lnTo>
                <a:lnTo>
                  <a:pt x="5995555" y="2030024"/>
                </a:lnTo>
                <a:lnTo>
                  <a:pt x="6030468" y="1995105"/>
                </a:lnTo>
                <a:lnTo>
                  <a:pt x="6062739" y="1957704"/>
                </a:lnTo>
                <a:lnTo>
                  <a:pt x="6092148" y="1918040"/>
                </a:lnTo>
                <a:lnTo>
                  <a:pt x="6118576" y="1876305"/>
                </a:lnTo>
                <a:lnTo>
                  <a:pt x="6141854" y="1832757"/>
                </a:lnTo>
                <a:lnTo>
                  <a:pt x="6161869" y="1787606"/>
                </a:lnTo>
                <a:lnTo>
                  <a:pt x="6178512" y="1741107"/>
                </a:lnTo>
                <a:lnTo>
                  <a:pt x="6191678" y="1693512"/>
                </a:lnTo>
                <a:lnTo>
                  <a:pt x="6201308" y="1645075"/>
                </a:lnTo>
                <a:lnTo>
                  <a:pt x="6207362" y="1596055"/>
                </a:lnTo>
                <a:lnTo>
                  <a:pt x="6209791" y="1546727"/>
                </a:lnTo>
                <a:lnTo>
                  <a:pt x="6209791" y="662660"/>
                </a:lnTo>
                <a:lnTo>
                  <a:pt x="6207362" y="613333"/>
                </a:lnTo>
                <a:lnTo>
                  <a:pt x="6201308" y="564315"/>
                </a:lnTo>
                <a:lnTo>
                  <a:pt x="6191678" y="515874"/>
                </a:lnTo>
                <a:lnTo>
                  <a:pt x="6178512" y="468274"/>
                </a:lnTo>
                <a:lnTo>
                  <a:pt x="6161869" y="421774"/>
                </a:lnTo>
                <a:lnTo>
                  <a:pt x="6141854" y="376625"/>
                </a:lnTo>
                <a:lnTo>
                  <a:pt x="6118576" y="333074"/>
                </a:lnTo>
                <a:lnTo>
                  <a:pt x="6092147" y="291345"/>
                </a:lnTo>
                <a:lnTo>
                  <a:pt x="6062737" y="251681"/>
                </a:lnTo>
                <a:lnTo>
                  <a:pt x="6030468" y="214282"/>
                </a:lnTo>
                <a:lnTo>
                  <a:pt x="5995555" y="179361"/>
                </a:lnTo>
                <a:lnTo>
                  <a:pt x="5958159" y="147104"/>
                </a:lnTo>
                <a:lnTo>
                  <a:pt x="5918490" y="117682"/>
                </a:lnTo>
                <a:lnTo>
                  <a:pt x="5876755" y="91259"/>
                </a:lnTo>
                <a:lnTo>
                  <a:pt x="5833207" y="67981"/>
                </a:lnTo>
                <a:lnTo>
                  <a:pt x="5788056" y="47961"/>
                </a:lnTo>
                <a:lnTo>
                  <a:pt x="5741555" y="31330"/>
                </a:lnTo>
                <a:lnTo>
                  <a:pt x="5693956" y="18153"/>
                </a:lnTo>
                <a:lnTo>
                  <a:pt x="5645525" y="8522"/>
                </a:lnTo>
                <a:lnTo>
                  <a:pt x="5596504" y="2473"/>
                </a:lnTo>
                <a:lnTo>
                  <a:pt x="5547177" y="50"/>
                </a:lnTo>
                <a:close/>
              </a:path>
            </a:pathLst>
          </a:custGeom>
          <a:solidFill>
            <a:srgbClr val="AB2B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2243420" y="4984983"/>
            <a:ext cx="6172200" cy="2209800"/>
          </a:xfrm>
          <a:custGeom>
            <a:avLst/>
            <a:gdLst/>
            <a:ahLst/>
            <a:cxnLst/>
            <a:rect l="l" t="t" r="r" b="b"/>
            <a:pathLst>
              <a:path w="6172200" h="2209800">
                <a:moveTo>
                  <a:pt x="5509077" y="50"/>
                </a:moveTo>
                <a:lnTo>
                  <a:pt x="670839" y="0"/>
                </a:lnTo>
                <a:lnTo>
                  <a:pt x="662603" y="50"/>
                </a:lnTo>
                <a:lnTo>
                  <a:pt x="637921" y="812"/>
                </a:lnTo>
                <a:lnTo>
                  <a:pt x="588717" y="5045"/>
                </a:lnTo>
                <a:lnTo>
                  <a:pt x="539953" y="12890"/>
                </a:lnTo>
                <a:lnTo>
                  <a:pt x="491906" y="24303"/>
                </a:lnTo>
                <a:lnTo>
                  <a:pt x="444818" y="39217"/>
                </a:lnTo>
                <a:lnTo>
                  <a:pt x="398966" y="57554"/>
                </a:lnTo>
                <a:lnTo>
                  <a:pt x="354584" y="79222"/>
                </a:lnTo>
                <a:lnTo>
                  <a:pt x="311911" y="104084"/>
                </a:lnTo>
                <a:lnTo>
                  <a:pt x="271196" y="132029"/>
                </a:lnTo>
                <a:lnTo>
                  <a:pt x="232631" y="162885"/>
                </a:lnTo>
                <a:lnTo>
                  <a:pt x="196444" y="196494"/>
                </a:lnTo>
                <a:lnTo>
                  <a:pt x="162833" y="232683"/>
                </a:lnTo>
                <a:lnTo>
                  <a:pt x="131978" y="271246"/>
                </a:lnTo>
                <a:lnTo>
                  <a:pt x="104034" y="311965"/>
                </a:lnTo>
                <a:lnTo>
                  <a:pt x="79172" y="354634"/>
                </a:lnTo>
                <a:lnTo>
                  <a:pt x="57504" y="399021"/>
                </a:lnTo>
                <a:lnTo>
                  <a:pt x="39167" y="444881"/>
                </a:lnTo>
                <a:lnTo>
                  <a:pt x="24252" y="491956"/>
                </a:lnTo>
                <a:lnTo>
                  <a:pt x="12840" y="540004"/>
                </a:lnTo>
                <a:lnTo>
                  <a:pt x="4994" y="588767"/>
                </a:lnTo>
                <a:lnTo>
                  <a:pt x="762" y="637971"/>
                </a:lnTo>
                <a:lnTo>
                  <a:pt x="0" y="662660"/>
                </a:lnTo>
                <a:lnTo>
                  <a:pt x="0" y="1546732"/>
                </a:lnTo>
                <a:lnTo>
                  <a:pt x="2423" y="1596055"/>
                </a:lnTo>
                <a:lnTo>
                  <a:pt x="8471" y="1645075"/>
                </a:lnTo>
                <a:lnTo>
                  <a:pt x="18103" y="1693506"/>
                </a:lnTo>
                <a:lnTo>
                  <a:pt x="31280" y="1741107"/>
                </a:lnTo>
                <a:lnTo>
                  <a:pt x="47911" y="1787611"/>
                </a:lnTo>
                <a:lnTo>
                  <a:pt x="67926" y="1832757"/>
                </a:lnTo>
                <a:lnTo>
                  <a:pt x="91209" y="1876305"/>
                </a:lnTo>
                <a:lnTo>
                  <a:pt x="117632" y="1918040"/>
                </a:lnTo>
                <a:lnTo>
                  <a:pt x="147048" y="1957704"/>
                </a:lnTo>
                <a:lnTo>
                  <a:pt x="179306" y="1995105"/>
                </a:lnTo>
                <a:lnTo>
                  <a:pt x="214232" y="2030024"/>
                </a:lnTo>
                <a:lnTo>
                  <a:pt x="251626" y="2062287"/>
                </a:lnTo>
                <a:lnTo>
                  <a:pt x="291295" y="2091698"/>
                </a:lnTo>
                <a:lnTo>
                  <a:pt x="333017" y="2118126"/>
                </a:lnTo>
                <a:lnTo>
                  <a:pt x="376573" y="2141409"/>
                </a:lnTo>
                <a:lnTo>
                  <a:pt x="421724" y="2161419"/>
                </a:lnTo>
                <a:lnTo>
                  <a:pt x="468222" y="2178062"/>
                </a:lnTo>
                <a:lnTo>
                  <a:pt x="515823" y="2191234"/>
                </a:lnTo>
                <a:lnTo>
                  <a:pt x="564265" y="2200869"/>
                </a:lnTo>
                <a:lnTo>
                  <a:pt x="613275" y="2206914"/>
                </a:lnTo>
                <a:lnTo>
                  <a:pt x="662603" y="2209343"/>
                </a:lnTo>
                <a:lnTo>
                  <a:pt x="5509077" y="2209343"/>
                </a:lnTo>
                <a:lnTo>
                  <a:pt x="5558404" y="2206914"/>
                </a:lnTo>
                <a:lnTo>
                  <a:pt x="5607425" y="2200869"/>
                </a:lnTo>
                <a:lnTo>
                  <a:pt x="5655856" y="2191234"/>
                </a:lnTo>
                <a:lnTo>
                  <a:pt x="5703457" y="2178062"/>
                </a:lnTo>
                <a:lnTo>
                  <a:pt x="5749956" y="2161419"/>
                </a:lnTo>
                <a:lnTo>
                  <a:pt x="5795107" y="2141409"/>
                </a:lnTo>
                <a:lnTo>
                  <a:pt x="5838655" y="2118126"/>
                </a:lnTo>
                <a:lnTo>
                  <a:pt x="5880390" y="2091698"/>
                </a:lnTo>
                <a:lnTo>
                  <a:pt x="5920054" y="2062287"/>
                </a:lnTo>
                <a:lnTo>
                  <a:pt x="5957455" y="2030024"/>
                </a:lnTo>
                <a:lnTo>
                  <a:pt x="5992368" y="1995105"/>
                </a:lnTo>
                <a:lnTo>
                  <a:pt x="6024637" y="1957704"/>
                </a:lnTo>
                <a:lnTo>
                  <a:pt x="6054047" y="1918040"/>
                </a:lnTo>
                <a:lnTo>
                  <a:pt x="6080476" y="1876305"/>
                </a:lnTo>
                <a:lnTo>
                  <a:pt x="6103754" y="1832757"/>
                </a:lnTo>
                <a:lnTo>
                  <a:pt x="6123769" y="1787606"/>
                </a:lnTo>
                <a:lnTo>
                  <a:pt x="6140412" y="1741107"/>
                </a:lnTo>
                <a:lnTo>
                  <a:pt x="6153578" y="1693506"/>
                </a:lnTo>
                <a:lnTo>
                  <a:pt x="6163208" y="1645075"/>
                </a:lnTo>
                <a:lnTo>
                  <a:pt x="6169262" y="1596055"/>
                </a:lnTo>
                <a:lnTo>
                  <a:pt x="6171691" y="1546732"/>
                </a:lnTo>
                <a:lnTo>
                  <a:pt x="6171691" y="662660"/>
                </a:lnTo>
                <a:lnTo>
                  <a:pt x="6169262" y="613333"/>
                </a:lnTo>
                <a:lnTo>
                  <a:pt x="6163208" y="564315"/>
                </a:lnTo>
                <a:lnTo>
                  <a:pt x="6153578" y="515874"/>
                </a:lnTo>
                <a:lnTo>
                  <a:pt x="6140412" y="468274"/>
                </a:lnTo>
                <a:lnTo>
                  <a:pt x="6123769" y="421776"/>
                </a:lnTo>
                <a:lnTo>
                  <a:pt x="6103754" y="376625"/>
                </a:lnTo>
                <a:lnTo>
                  <a:pt x="6080476" y="333074"/>
                </a:lnTo>
                <a:lnTo>
                  <a:pt x="6054047" y="291345"/>
                </a:lnTo>
                <a:lnTo>
                  <a:pt x="6024637" y="251681"/>
                </a:lnTo>
                <a:lnTo>
                  <a:pt x="5992368" y="214282"/>
                </a:lnTo>
                <a:lnTo>
                  <a:pt x="5957455" y="179361"/>
                </a:lnTo>
                <a:lnTo>
                  <a:pt x="5920054" y="147104"/>
                </a:lnTo>
                <a:lnTo>
                  <a:pt x="5880390" y="117682"/>
                </a:lnTo>
                <a:lnTo>
                  <a:pt x="5838655" y="91259"/>
                </a:lnTo>
                <a:lnTo>
                  <a:pt x="5795107" y="67976"/>
                </a:lnTo>
                <a:lnTo>
                  <a:pt x="5749954" y="47961"/>
                </a:lnTo>
                <a:lnTo>
                  <a:pt x="5703455" y="31330"/>
                </a:lnTo>
                <a:lnTo>
                  <a:pt x="5655856" y="18153"/>
                </a:lnTo>
                <a:lnTo>
                  <a:pt x="5607425" y="8522"/>
                </a:lnTo>
                <a:lnTo>
                  <a:pt x="5558404" y="2473"/>
                </a:lnTo>
                <a:lnTo>
                  <a:pt x="5509077" y="50"/>
                </a:lnTo>
                <a:close/>
              </a:path>
            </a:pathLst>
          </a:custGeom>
          <a:solidFill>
            <a:srgbClr val="FE442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0" y="2343928"/>
            <a:ext cx="6024880" cy="2209800"/>
          </a:xfrm>
          <a:custGeom>
            <a:avLst/>
            <a:gdLst/>
            <a:ahLst/>
            <a:cxnLst/>
            <a:rect l="l" t="t" r="r" b="b"/>
            <a:pathLst>
              <a:path w="6024880" h="2209800">
                <a:moveTo>
                  <a:pt x="5361695" y="50"/>
                </a:moveTo>
                <a:lnTo>
                  <a:pt x="0" y="0"/>
                </a:lnTo>
                <a:lnTo>
                  <a:pt x="0" y="2209393"/>
                </a:lnTo>
                <a:lnTo>
                  <a:pt x="5361695" y="2209343"/>
                </a:lnTo>
                <a:lnTo>
                  <a:pt x="5411023" y="2206914"/>
                </a:lnTo>
                <a:lnTo>
                  <a:pt x="5460043" y="2200864"/>
                </a:lnTo>
                <a:lnTo>
                  <a:pt x="5508474" y="2191234"/>
                </a:lnTo>
                <a:lnTo>
                  <a:pt x="5556075" y="2178062"/>
                </a:lnTo>
                <a:lnTo>
                  <a:pt x="5602574" y="2161419"/>
                </a:lnTo>
                <a:lnTo>
                  <a:pt x="5647725" y="2141411"/>
                </a:lnTo>
                <a:lnTo>
                  <a:pt x="5691274" y="2118128"/>
                </a:lnTo>
                <a:lnTo>
                  <a:pt x="5733009" y="2091703"/>
                </a:lnTo>
                <a:lnTo>
                  <a:pt x="5772678" y="2062287"/>
                </a:lnTo>
                <a:lnTo>
                  <a:pt x="5810073" y="2030024"/>
                </a:lnTo>
                <a:lnTo>
                  <a:pt x="5844987" y="1995105"/>
                </a:lnTo>
                <a:lnTo>
                  <a:pt x="5877255" y="1957704"/>
                </a:lnTo>
                <a:lnTo>
                  <a:pt x="5906666" y="1918040"/>
                </a:lnTo>
                <a:lnTo>
                  <a:pt x="5933094" y="1876305"/>
                </a:lnTo>
                <a:lnTo>
                  <a:pt x="5956372" y="1832757"/>
                </a:lnTo>
                <a:lnTo>
                  <a:pt x="5976387" y="1787606"/>
                </a:lnTo>
                <a:lnTo>
                  <a:pt x="5993030" y="1741107"/>
                </a:lnTo>
                <a:lnTo>
                  <a:pt x="6006197" y="1693506"/>
                </a:lnTo>
                <a:lnTo>
                  <a:pt x="6015827" y="1645075"/>
                </a:lnTo>
                <a:lnTo>
                  <a:pt x="6021880" y="1596055"/>
                </a:lnTo>
                <a:lnTo>
                  <a:pt x="6024309" y="1546732"/>
                </a:lnTo>
                <a:lnTo>
                  <a:pt x="6024309" y="662660"/>
                </a:lnTo>
                <a:lnTo>
                  <a:pt x="6021880" y="613333"/>
                </a:lnTo>
                <a:lnTo>
                  <a:pt x="6015827" y="564315"/>
                </a:lnTo>
                <a:lnTo>
                  <a:pt x="6006197" y="515874"/>
                </a:lnTo>
                <a:lnTo>
                  <a:pt x="5993030" y="468274"/>
                </a:lnTo>
                <a:lnTo>
                  <a:pt x="5976387" y="421776"/>
                </a:lnTo>
                <a:lnTo>
                  <a:pt x="5956372" y="376625"/>
                </a:lnTo>
                <a:lnTo>
                  <a:pt x="5933094" y="333074"/>
                </a:lnTo>
                <a:lnTo>
                  <a:pt x="5906666" y="291345"/>
                </a:lnTo>
                <a:lnTo>
                  <a:pt x="5877255" y="251681"/>
                </a:lnTo>
                <a:lnTo>
                  <a:pt x="5844992" y="214282"/>
                </a:lnTo>
                <a:lnTo>
                  <a:pt x="5810073" y="179361"/>
                </a:lnTo>
                <a:lnTo>
                  <a:pt x="5772678" y="147104"/>
                </a:lnTo>
                <a:lnTo>
                  <a:pt x="5733009" y="117682"/>
                </a:lnTo>
                <a:lnTo>
                  <a:pt x="5691274" y="91259"/>
                </a:lnTo>
                <a:lnTo>
                  <a:pt x="5647725" y="67981"/>
                </a:lnTo>
                <a:lnTo>
                  <a:pt x="5602574" y="47961"/>
                </a:lnTo>
                <a:lnTo>
                  <a:pt x="5556075" y="31330"/>
                </a:lnTo>
                <a:lnTo>
                  <a:pt x="5508474" y="18153"/>
                </a:lnTo>
                <a:lnTo>
                  <a:pt x="5460043" y="8522"/>
                </a:lnTo>
                <a:lnTo>
                  <a:pt x="5411023" y="2473"/>
                </a:lnTo>
                <a:lnTo>
                  <a:pt x="5361695" y="50"/>
                </a:lnTo>
                <a:close/>
              </a:path>
            </a:pathLst>
          </a:custGeom>
          <a:solidFill>
            <a:srgbClr val="FD893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800" b="0" i="0">
                <a:solidFill>
                  <a:srgbClr val="FD8939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800" b="0" i="0">
                <a:solidFill>
                  <a:srgbClr val="FD8939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12/5/2025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800" b="0" i="0">
                <a:solidFill>
                  <a:srgbClr val="FD8939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12/5/2025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12/5/2025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05642" y="1025490"/>
            <a:ext cx="13777594" cy="9093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800" b="0" i="0">
                <a:solidFill>
                  <a:srgbClr val="FD8939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FD89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862965" y="3727728"/>
            <a:ext cx="4562475" cy="542925"/>
          </a:xfrm>
          <a:custGeom>
            <a:avLst/>
            <a:gdLst/>
            <a:ahLst/>
            <a:cxnLst/>
            <a:rect l="l" t="t" r="r" b="b"/>
            <a:pathLst>
              <a:path w="4562475" h="542925">
                <a:moveTo>
                  <a:pt x="4299686" y="114"/>
                </a:moveTo>
                <a:lnTo>
                  <a:pt x="271259" y="0"/>
                </a:lnTo>
                <a:lnTo>
                  <a:pt x="266814" y="0"/>
                </a:lnTo>
                <a:lnTo>
                  <a:pt x="227063" y="3581"/>
                </a:lnTo>
                <a:lnTo>
                  <a:pt x="188264" y="12966"/>
                </a:lnTo>
                <a:lnTo>
                  <a:pt x="151269" y="27940"/>
                </a:lnTo>
                <a:lnTo>
                  <a:pt x="116865" y="48183"/>
                </a:lnTo>
                <a:lnTo>
                  <a:pt x="85801" y="73253"/>
                </a:lnTo>
                <a:lnTo>
                  <a:pt x="58762" y="102603"/>
                </a:lnTo>
                <a:lnTo>
                  <a:pt x="34124" y="139471"/>
                </a:lnTo>
                <a:lnTo>
                  <a:pt x="14363" y="184048"/>
                </a:lnTo>
                <a:lnTo>
                  <a:pt x="4356" y="222694"/>
                </a:lnTo>
                <a:lnTo>
                  <a:pt x="114" y="262382"/>
                </a:lnTo>
                <a:lnTo>
                  <a:pt x="0" y="275691"/>
                </a:lnTo>
                <a:lnTo>
                  <a:pt x="546" y="289001"/>
                </a:lnTo>
                <a:lnTo>
                  <a:pt x="6083" y="328523"/>
                </a:lnTo>
                <a:lnTo>
                  <a:pt x="17360" y="366814"/>
                </a:lnTo>
                <a:lnTo>
                  <a:pt x="34124" y="403034"/>
                </a:lnTo>
                <a:lnTo>
                  <a:pt x="56032" y="436410"/>
                </a:lnTo>
                <a:lnTo>
                  <a:pt x="82588" y="466204"/>
                </a:lnTo>
                <a:lnTo>
                  <a:pt x="113233" y="491769"/>
                </a:lnTo>
                <a:lnTo>
                  <a:pt x="147307" y="512572"/>
                </a:lnTo>
                <a:lnTo>
                  <a:pt x="184061" y="528154"/>
                </a:lnTo>
                <a:lnTo>
                  <a:pt x="222694" y="538162"/>
                </a:lnTo>
                <a:lnTo>
                  <a:pt x="262382" y="542404"/>
                </a:lnTo>
                <a:lnTo>
                  <a:pt x="4295241" y="542505"/>
                </a:lnTo>
                <a:lnTo>
                  <a:pt x="4312983" y="541642"/>
                </a:lnTo>
                <a:lnTo>
                  <a:pt x="4361027" y="533298"/>
                </a:lnTo>
                <a:lnTo>
                  <a:pt x="4398708" y="520166"/>
                </a:lnTo>
                <a:lnTo>
                  <a:pt x="4434078" y="501637"/>
                </a:lnTo>
                <a:lnTo>
                  <a:pt x="4466323" y="478116"/>
                </a:lnTo>
                <a:lnTo>
                  <a:pt x="4494784" y="450126"/>
                </a:lnTo>
                <a:lnTo>
                  <a:pt x="4518812" y="418261"/>
                </a:lnTo>
                <a:lnTo>
                  <a:pt x="4537913" y="383222"/>
                </a:lnTo>
                <a:lnTo>
                  <a:pt x="4551667" y="345744"/>
                </a:lnTo>
                <a:lnTo>
                  <a:pt x="4559782" y="306666"/>
                </a:lnTo>
                <a:lnTo>
                  <a:pt x="4562068" y="266814"/>
                </a:lnTo>
                <a:lnTo>
                  <a:pt x="4561522" y="253517"/>
                </a:lnTo>
                <a:lnTo>
                  <a:pt x="4555985" y="213982"/>
                </a:lnTo>
                <a:lnTo>
                  <a:pt x="4544707" y="175691"/>
                </a:lnTo>
                <a:lnTo>
                  <a:pt x="4527943" y="139471"/>
                </a:lnTo>
                <a:lnTo>
                  <a:pt x="4506036" y="106108"/>
                </a:lnTo>
                <a:lnTo>
                  <a:pt x="4479480" y="76314"/>
                </a:lnTo>
                <a:lnTo>
                  <a:pt x="4448835" y="50736"/>
                </a:lnTo>
                <a:lnTo>
                  <a:pt x="4414761" y="29933"/>
                </a:lnTo>
                <a:lnTo>
                  <a:pt x="4378007" y="14363"/>
                </a:lnTo>
                <a:lnTo>
                  <a:pt x="4339374" y="4343"/>
                </a:lnTo>
                <a:lnTo>
                  <a:pt x="4299686" y="11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019529" y="4650487"/>
            <a:ext cx="1025652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-385" dirty="0">
                <a:latin typeface="Arial Narrow"/>
                <a:cs typeface="Arial Narrow"/>
              </a:rPr>
              <a:t>언리얼</a:t>
            </a:r>
            <a:r>
              <a:rPr sz="4800" spc="110" dirty="0">
                <a:latin typeface="Arial Narrow"/>
                <a:cs typeface="Arial Narrow"/>
              </a:rPr>
              <a:t> </a:t>
            </a:r>
            <a:r>
              <a:rPr sz="4800" spc="-385" dirty="0">
                <a:latin typeface="Arial Narrow"/>
                <a:cs typeface="Arial Narrow"/>
              </a:rPr>
              <a:t>엔진</a:t>
            </a:r>
            <a:r>
              <a:rPr sz="4800" spc="110" dirty="0">
                <a:latin typeface="Arial Narrow"/>
                <a:cs typeface="Arial Narrow"/>
              </a:rPr>
              <a:t> </a:t>
            </a:r>
            <a:r>
              <a:rPr sz="4800" dirty="0">
                <a:latin typeface="Century Gothic"/>
                <a:cs typeface="Century Gothic"/>
              </a:rPr>
              <a:t>5</a:t>
            </a:r>
            <a:r>
              <a:rPr sz="4800" spc="-135" dirty="0">
                <a:latin typeface="Century Gothic"/>
                <a:cs typeface="Century Gothic"/>
              </a:rPr>
              <a:t> </a:t>
            </a:r>
            <a:r>
              <a:rPr sz="4800" spc="-385" dirty="0">
                <a:latin typeface="Arial Narrow"/>
                <a:cs typeface="Arial Narrow"/>
              </a:rPr>
              <a:t>기반</a:t>
            </a:r>
            <a:r>
              <a:rPr sz="4800" spc="110" dirty="0">
                <a:latin typeface="Arial Narrow"/>
                <a:cs typeface="Arial Narrow"/>
              </a:rPr>
              <a:t> </a:t>
            </a:r>
            <a:r>
              <a:rPr sz="4800" spc="-385" dirty="0">
                <a:latin typeface="Arial Narrow"/>
                <a:cs typeface="Arial Narrow"/>
              </a:rPr>
              <a:t>타워</a:t>
            </a:r>
            <a:r>
              <a:rPr sz="4800" spc="110" dirty="0">
                <a:latin typeface="Arial Narrow"/>
                <a:cs typeface="Arial Narrow"/>
              </a:rPr>
              <a:t> </a:t>
            </a:r>
            <a:r>
              <a:rPr sz="4800" spc="-385" dirty="0">
                <a:latin typeface="Arial Narrow"/>
                <a:cs typeface="Arial Narrow"/>
              </a:rPr>
              <a:t>디펜스</a:t>
            </a:r>
            <a:r>
              <a:rPr sz="4800" spc="110" dirty="0">
                <a:latin typeface="Arial Narrow"/>
                <a:cs typeface="Arial Narrow"/>
              </a:rPr>
              <a:t> </a:t>
            </a:r>
            <a:r>
              <a:rPr sz="4800" spc="-405" dirty="0">
                <a:latin typeface="Arial Narrow"/>
                <a:cs typeface="Arial Narrow"/>
              </a:rPr>
              <a:t>서바이벌</a:t>
            </a:r>
            <a:endParaRPr sz="4800" dirty="0">
              <a:latin typeface="Arial Narrow"/>
              <a:cs typeface="Arial Narro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5346998" y="8446875"/>
            <a:ext cx="2140585" cy="13328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26200"/>
              </a:lnSpc>
              <a:spcBef>
                <a:spcPts val="90"/>
              </a:spcBef>
            </a:pPr>
            <a:r>
              <a:rPr sz="3400" spc="-275" dirty="0">
                <a:solidFill>
                  <a:srgbClr val="FFFFFF"/>
                </a:solidFill>
                <a:latin typeface="Arial Narrow"/>
                <a:cs typeface="Arial Narrow"/>
              </a:rPr>
              <a:t>팀장</a:t>
            </a:r>
            <a:r>
              <a:rPr sz="3400" spc="9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400" spc="-300" dirty="0">
                <a:solidFill>
                  <a:srgbClr val="FFFFFF"/>
                </a:solidFill>
                <a:latin typeface="Arial Narrow"/>
                <a:cs typeface="Arial Narrow"/>
              </a:rPr>
              <a:t>황정엽 </a:t>
            </a:r>
            <a:r>
              <a:rPr sz="3400" spc="-275" dirty="0">
                <a:solidFill>
                  <a:srgbClr val="FFFFFF"/>
                </a:solidFill>
                <a:latin typeface="Arial Narrow"/>
                <a:cs typeface="Arial Narrow"/>
              </a:rPr>
              <a:t>팀원</a:t>
            </a:r>
            <a:r>
              <a:rPr sz="3400" spc="95" dirty="0">
                <a:solidFill>
                  <a:srgbClr val="FFFFFF"/>
                </a:solidFill>
                <a:latin typeface="Arial Narrow"/>
                <a:cs typeface="Arial Narrow"/>
              </a:rPr>
              <a:t> </a:t>
            </a:r>
            <a:r>
              <a:rPr sz="3400" spc="-300" dirty="0">
                <a:solidFill>
                  <a:srgbClr val="FFFFFF"/>
                </a:solidFill>
                <a:latin typeface="Arial Narrow"/>
                <a:cs typeface="Arial Narrow"/>
              </a:rPr>
              <a:t>양찬우</a:t>
            </a:r>
            <a:endParaRPr sz="3400">
              <a:latin typeface="Arial Narrow"/>
              <a:cs typeface="Arial Narro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53057" y="360957"/>
            <a:ext cx="1164590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endParaRPr sz="2300" dirty="0">
              <a:latin typeface="a도담도담" panose="02020600000000000000" pitchFamily="18" charset="-127"/>
              <a:ea typeface="a도담도담" panose="02020600000000000000" pitchFamily="18" charset="-127"/>
              <a:cs typeface="Gill Sans M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C6F090-9144-0C18-1DED-515A4FC90BD1}"/>
              </a:ext>
            </a:extLst>
          </p:cNvPr>
          <p:cNvSpPr txBox="1"/>
          <p:nvPr/>
        </p:nvSpPr>
        <p:spPr>
          <a:xfrm>
            <a:off x="374647" y="360957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도담도담" panose="02020600000000000000" pitchFamily="18" charset="-127"/>
                <a:ea typeface="a도담도담" panose="02020600000000000000" pitchFamily="18" charset="-127"/>
              </a:rPr>
              <a:t>01) </a:t>
            </a:r>
            <a:r>
              <a:rPr lang="ko-KR" altLang="en-US" dirty="0">
                <a:latin typeface="a도담도담" panose="02020600000000000000" pitchFamily="18" charset="-127"/>
                <a:ea typeface="a도담도담" panose="02020600000000000000" pitchFamily="18" charset="-127"/>
              </a:rPr>
              <a:t>표지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A25107-0D0B-C312-042A-13FC8BCC0CDB}"/>
              </a:ext>
            </a:extLst>
          </p:cNvPr>
          <p:cNvSpPr txBox="1"/>
          <p:nvPr/>
        </p:nvSpPr>
        <p:spPr>
          <a:xfrm>
            <a:off x="3003470" y="1988790"/>
            <a:ext cx="12052046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700" dirty="0"/>
              <a:t>Village Maker</a:t>
            </a:r>
            <a:endParaRPr lang="ko-KR" altLang="en-US" sz="107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216F8AB-7E3E-41BD-BE8F-E6E6197C8B3A}"/>
              </a:ext>
            </a:extLst>
          </p:cNvPr>
          <p:cNvSpPr txBox="1"/>
          <p:nvPr/>
        </p:nvSpPr>
        <p:spPr>
          <a:xfrm>
            <a:off x="7052419" y="3758220"/>
            <a:ext cx="418316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>
                <a:solidFill>
                  <a:schemeClr val="bg1"/>
                </a:solidFill>
              </a:rPr>
              <a:t>Team Farmer</a:t>
            </a:r>
            <a:endParaRPr lang="ko-KR" altLang="en-US" sz="2200" dirty="0">
              <a:solidFill>
                <a:schemeClr val="bg1"/>
              </a:solidFill>
            </a:endParaRPr>
          </a:p>
        </p:txBody>
      </p:sp>
      <p:sp>
        <p:nvSpPr>
          <p:cNvPr id="19" name="object 11">
            <a:extLst>
              <a:ext uri="{FF2B5EF4-FFF2-40B4-BE49-F238E27FC236}">
                <a16:creationId xmlns:a16="http://schemas.microsoft.com/office/drawing/2014/main" id="{F64741B4-DFDE-B6C7-CF61-AFFD267BFA8B}"/>
              </a:ext>
            </a:extLst>
          </p:cNvPr>
          <p:cNvSpPr txBox="1"/>
          <p:nvPr/>
        </p:nvSpPr>
        <p:spPr>
          <a:xfrm>
            <a:off x="16679654" y="234372"/>
            <a:ext cx="831850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b="1" spc="-175" dirty="0">
                <a:solidFill>
                  <a:srgbClr val="FFFFFF"/>
                </a:solidFill>
                <a:latin typeface="Gill Sans MT"/>
                <a:cs typeface="Gill Sans MT"/>
              </a:rPr>
              <a:t>황정엽</a:t>
            </a:r>
            <a:endParaRPr sz="2300" dirty="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6692821" cy="10287012"/>
            <a:chOff x="0" y="0"/>
            <a:chExt cx="16692821" cy="10287012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258941" cy="10287012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595696" y="5843294"/>
              <a:ext cx="15097125" cy="3152775"/>
            </a:xfrm>
            <a:custGeom>
              <a:avLst/>
              <a:gdLst/>
              <a:ahLst/>
              <a:cxnLst/>
              <a:rect l="l" t="t" r="r" b="b"/>
              <a:pathLst>
                <a:path w="15097125" h="3152775">
                  <a:moveTo>
                    <a:pt x="14433991" y="50"/>
                  </a:moveTo>
                  <a:lnTo>
                    <a:pt x="670839" y="0"/>
                  </a:lnTo>
                  <a:lnTo>
                    <a:pt x="662603" y="50"/>
                  </a:lnTo>
                  <a:lnTo>
                    <a:pt x="637921" y="812"/>
                  </a:lnTo>
                  <a:lnTo>
                    <a:pt x="588717" y="5045"/>
                  </a:lnTo>
                  <a:lnTo>
                    <a:pt x="539953" y="12890"/>
                  </a:lnTo>
                  <a:lnTo>
                    <a:pt x="491906" y="24303"/>
                  </a:lnTo>
                  <a:lnTo>
                    <a:pt x="444818" y="39217"/>
                  </a:lnTo>
                  <a:lnTo>
                    <a:pt x="398966" y="57554"/>
                  </a:lnTo>
                  <a:lnTo>
                    <a:pt x="354584" y="79222"/>
                  </a:lnTo>
                  <a:lnTo>
                    <a:pt x="311911" y="104084"/>
                  </a:lnTo>
                  <a:lnTo>
                    <a:pt x="271196" y="132029"/>
                  </a:lnTo>
                  <a:lnTo>
                    <a:pt x="232631" y="162885"/>
                  </a:lnTo>
                  <a:lnTo>
                    <a:pt x="196444" y="196494"/>
                  </a:lnTo>
                  <a:lnTo>
                    <a:pt x="162833" y="232683"/>
                  </a:lnTo>
                  <a:lnTo>
                    <a:pt x="131978" y="271246"/>
                  </a:lnTo>
                  <a:lnTo>
                    <a:pt x="104034" y="311965"/>
                  </a:lnTo>
                  <a:lnTo>
                    <a:pt x="79172" y="354634"/>
                  </a:lnTo>
                  <a:lnTo>
                    <a:pt x="57504" y="399021"/>
                  </a:lnTo>
                  <a:lnTo>
                    <a:pt x="39167" y="444881"/>
                  </a:lnTo>
                  <a:lnTo>
                    <a:pt x="24252" y="491956"/>
                  </a:lnTo>
                  <a:lnTo>
                    <a:pt x="12840" y="540004"/>
                  </a:lnTo>
                  <a:lnTo>
                    <a:pt x="4994" y="588767"/>
                  </a:lnTo>
                  <a:lnTo>
                    <a:pt x="762" y="637971"/>
                  </a:lnTo>
                  <a:lnTo>
                    <a:pt x="0" y="662660"/>
                  </a:lnTo>
                  <a:lnTo>
                    <a:pt x="0" y="2489707"/>
                  </a:lnTo>
                  <a:lnTo>
                    <a:pt x="2423" y="2539030"/>
                  </a:lnTo>
                  <a:lnTo>
                    <a:pt x="8471" y="2588050"/>
                  </a:lnTo>
                  <a:lnTo>
                    <a:pt x="18103" y="2636487"/>
                  </a:lnTo>
                  <a:lnTo>
                    <a:pt x="31280" y="2684082"/>
                  </a:lnTo>
                  <a:lnTo>
                    <a:pt x="47911" y="2730579"/>
                  </a:lnTo>
                  <a:lnTo>
                    <a:pt x="67926" y="2775732"/>
                  </a:lnTo>
                  <a:lnTo>
                    <a:pt x="91209" y="2819286"/>
                  </a:lnTo>
                  <a:lnTo>
                    <a:pt x="117632" y="2861015"/>
                  </a:lnTo>
                  <a:lnTo>
                    <a:pt x="147048" y="2900679"/>
                  </a:lnTo>
                  <a:lnTo>
                    <a:pt x="179306" y="2938080"/>
                  </a:lnTo>
                  <a:lnTo>
                    <a:pt x="214232" y="2972999"/>
                  </a:lnTo>
                  <a:lnTo>
                    <a:pt x="251626" y="3005262"/>
                  </a:lnTo>
                  <a:lnTo>
                    <a:pt x="291295" y="3034673"/>
                  </a:lnTo>
                  <a:lnTo>
                    <a:pt x="333017" y="3061103"/>
                  </a:lnTo>
                  <a:lnTo>
                    <a:pt x="376573" y="3084384"/>
                  </a:lnTo>
                  <a:lnTo>
                    <a:pt x="421724" y="3104394"/>
                  </a:lnTo>
                  <a:lnTo>
                    <a:pt x="468222" y="3121037"/>
                  </a:lnTo>
                  <a:lnTo>
                    <a:pt x="515823" y="3134214"/>
                  </a:lnTo>
                  <a:lnTo>
                    <a:pt x="564265" y="3143839"/>
                  </a:lnTo>
                  <a:lnTo>
                    <a:pt x="613281" y="3149889"/>
                  </a:lnTo>
                  <a:lnTo>
                    <a:pt x="662603" y="3152311"/>
                  </a:lnTo>
                  <a:lnTo>
                    <a:pt x="14425752" y="3152368"/>
                  </a:lnTo>
                  <a:lnTo>
                    <a:pt x="14450470" y="3151906"/>
                  </a:lnTo>
                  <a:lnTo>
                    <a:pt x="14499750" y="3148272"/>
                  </a:lnTo>
                  <a:lnTo>
                    <a:pt x="14548565" y="3141023"/>
                  </a:lnTo>
                  <a:lnTo>
                    <a:pt x="14596767" y="3130207"/>
                  </a:lnTo>
                  <a:lnTo>
                    <a:pt x="14644005" y="3115869"/>
                  </a:lnTo>
                  <a:lnTo>
                    <a:pt x="14690107" y="3098091"/>
                  </a:lnTo>
                  <a:lnTo>
                    <a:pt x="14734719" y="3076979"/>
                  </a:lnTo>
                  <a:lnTo>
                    <a:pt x="14777707" y="3052635"/>
                  </a:lnTo>
                  <a:lnTo>
                    <a:pt x="14818771" y="3025191"/>
                  </a:lnTo>
                  <a:lnTo>
                    <a:pt x="14857675" y="2994817"/>
                  </a:lnTo>
                  <a:lnTo>
                    <a:pt x="14894305" y="2961645"/>
                  </a:lnTo>
                  <a:lnTo>
                    <a:pt x="14928344" y="2925879"/>
                  </a:lnTo>
                  <a:lnTo>
                    <a:pt x="14959731" y="2887701"/>
                  </a:lnTo>
                  <a:lnTo>
                    <a:pt x="14988157" y="2847321"/>
                  </a:lnTo>
                  <a:lnTo>
                    <a:pt x="15013504" y="2804957"/>
                  </a:lnTo>
                  <a:lnTo>
                    <a:pt x="15035679" y="2760842"/>
                  </a:lnTo>
                  <a:lnTo>
                    <a:pt x="15054633" y="2715211"/>
                  </a:lnTo>
                  <a:lnTo>
                    <a:pt x="15070112" y="2668321"/>
                  </a:lnTo>
                  <a:lnTo>
                    <a:pt x="15082113" y="2620419"/>
                  </a:lnTo>
                  <a:lnTo>
                    <a:pt x="15090538" y="2571759"/>
                  </a:lnTo>
                  <a:lnTo>
                    <a:pt x="15095396" y="2522608"/>
                  </a:lnTo>
                  <a:lnTo>
                    <a:pt x="15096693" y="670890"/>
                  </a:lnTo>
                  <a:lnTo>
                    <a:pt x="15096206" y="646201"/>
                  </a:lnTo>
                  <a:lnTo>
                    <a:pt x="15091618" y="588767"/>
                  </a:lnTo>
                  <a:lnTo>
                    <a:pt x="15083739" y="540004"/>
                  </a:lnTo>
                  <a:lnTo>
                    <a:pt x="15072378" y="491956"/>
                  </a:lnTo>
                  <a:lnTo>
                    <a:pt x="15057450" y="444881"/>
                  </a:lnTo>
                  <a:lnTo>
                    <a:pt x="15039061" y="399021"/>
                  </a:lnTo>
                  <a:lnTo>
                    <a:pt x="15017445" y="354634"/>
                  </a:lnTo>
                  <a:lnTo>
                    <a:pt x="14992606" y="311965"/>
                  </a:lnTo>
                  <a:lnTo>
                    <a:pt x="14964677" y="271246"/>
                  </a:lnTo>
                  <a:lnTo>
                    <a:pt x="14933762" y="232683"/>
                  </a:lnTo>
                  <a:lnTo>
                    <a:pt x="14900186" y="196494"/>
                  </a:lnTo>
                  <a:lnTo>
                    <a:pt x="14863950" y="162885"/>
                  </a:lnTo>
                  <a:lnTo>
                    <a:pt x="14825421" y="132029"/>
                  </a:lnTo>
                  <a:lnTo>
                    <a:pt x="14784696" y="104084"/>
                  </a:lnTo>
                  <a:lnTo>
                    <a:pt x="14741982" y="79222"/>
                  </a:lnTo>
                  <a:lnTo>
                    <a:pt x="14697643" y="57554"/>
                  </a:lnTo>
                  <a:lnTo>
                    <a:pt x="14651774" y="39217"/>
                  </a:lnTo>
                  <a:lnTo>
                    <a:pt x="14604700" y="24303"/>
                  </a:lnTo>
                  <a:lnTo>
                    <a:pt x="14556626" y="12890"/>
                  </a:lnTo>
                  <a:lnTo>
                    <a:pt x="14507926" y="5045"/>
                  </a:lnTo>
                  <a:lnTo>
                    <a:pt x="14458709" y="812"/>
                  </a:lnTo>
                  <a:lnTo>
                    <a:pt x="14433991" y="50"/>
                  </a:lnTo>
                  <a:close/>
                </a:path>
              </a:pathLst>
            </a:custGeom>
            <a:solidFill>
              <a:srgbClr val="FD893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942724" y="2759040"/>
              <a:ext cx="1884045" cy="1976120"/>
            </a:xfrm>
            <a:custGeom>
              <a:avLst/>
              <a:gdLst/>
              <a:ahLst/>
              <a:cxnLst/>
              <a:rect l="l" t="t" r="r" b="b"/>
              <a:pathLst>
                <a:path w="1884045" h="1976120">
                  <a:moveTo>
                    <a:pt x="0" y="0"/>
                  </a:moveTo>
                  <a:lnTo>
                    <a:pt x="41576" y="20903"/>
                  </a:lnTo>
                  <a:lnTo>
                    <a:pt x="82305" y="44347"/>
                  </a:lnTo>
                  <a:lnTo>
                    <a:pt x="122184" y="70179"/>
                  </a:lnTo>
                  <a:lnTo>
                    <a:pt x="161213" y="98245"/>
                  </a:lnTo>
                  <a:lnTo>
                    <a:pt x="199390" y="128390"/>
                  </a:lnTo>
                  <a:lnTo>
                    <a:pt x="236715" y="160461"/>
                  </a:lnTo>
                  <a:lnTo>
                    <a:pt x="273185" y="194305"/>
                  </a:lnTo>
                  <a:lnTo>
                    <a:pt x="308800" y="229767"/>
                  </a:lnTo>
                  <a:lnTo>
                    <a:pt x="343558" y="266695"/>
                  </a:lnTo>
                  <a:lnTo>
                    <a:pt x="377458" y="304934"/>
                  </a:lnTo>
                  <a:lnTo>
                    <a:pt x="410500" y="344331"/>
                  </a:lnTo>
                  <a:lnTo>
                    <a:pt x="442682" y="384732"/>
                  </a:lnTo>
                  <a:lnTo>
                    <a:pt x="474002" y="425983"/>
                  </a:lnTo>
                  <a:lnTo>
                    <a:pt x="504460" y="467930"/>
                  </a:lnTo>
                  <a:lnTo>
                    <a:pt x="534054" y="510421"/>
                  </a:lnTo>
                  <a:lnTo>
                    <a:pt x="562784" y="553301"/>
                  </a:lnTo>
                  <a:lnTo>
                    <a:pt x="590647" y="596416"/>
                  </a:lnTo>
                  <a:lnTo>
                    <a:pt x="617643" y="639613"/>
                  </a:lnTo>
                  <a:lnTo>
                    <a:pt x="643770" y="682739"/>
                  </a:lnTo>
                  <a:lnTo>
                    <a:pt x="669028" y="725638"/>
                  </a:lnTo>
                  <a:lnTo>
                    <a:pt x="693415" y="768159"/>
                  </a:lnTo>
                  <a:lnTo>
                    <a:pt x="716930" y="810146"/>
                  </a:lnTo>
                  <a:lnTo>
                    <a:pt x="739572" y="851447"/>
                  </a:lnTo>
                  <a:lnTo>
                    <a:pt x="761339" y="891908"/>
                  </a:lnTo>
                  <a:lnTo>
                    <a:pt x="788476" y="957866"/>
                  </a:lnTo>
                  <a:lnTo>
                    <a:pt x="801575" y="994262"/>
                  </a:lnTo>
                  <a:lnTo>
                    <a:pt x="814196" y="1032632"/>
                  </a:lnTo>
                  <a:lnTo>
                    <a:pt x="826218" y="1072748"/>
                  </a:lnTo>
                  <a:lnTo>
                    <a:pt x="837516" y="1114381"/>
                  </a:lnTo>
                  <a:lnTo>
                    <a:pt x="847967" y="1157304"/>
                  </a:lnTo>
                  <a:lnTo>
                    <a:pt x="857449" y="1201287"/>
                  </a:lnTo>
                  <a:lnTo>
                    <a:pt x="865837" y="1246103"/>
                  </a:lnTo>
                  <a:lnTo>
                    <a:pt x="873009" y="1291524"/>
                  </a:lnTo>
                  <a:lnTo>
                    <a:pt x="878841" y="1337320"/>
                  </a:lnTo>
                  <a:lnTo>
                    <a:pt x="883211" y="1383265"/>
                  </a:lnTo>
                  <a:lnTo>
                    <a:pt x="885995" y="1429128"/>
                  </a:lnTo>
                  <a:lnTo>
                    <a:pt x="887069" y="1474684"/>
                  </a:lnTo>
                  <a:lnTo>
                    <a:pt x="886312" y="1519702"/>
                  </a:lnTo>
                  <a:lnTo>
                    <a:pt x="883599" y="1563955"/>
                  </a:lnTo>
                  <a:lnTo>
                    <a:pt x="878807" y="1607215"/>
                  </a:lnTo>
                  <a:lnTo>
                    <a:pt x="871813" y="1649253"/>
                  </a:lnTo>
                  <a:lnTo>
                    <a:pt x="862494" y="1689841"/>
                  </a:lnTo>
                  <a:lnTo>
                    <a:pt x="850727" y="1728751"/>
                  </a:lnTo>
                  <a:lnTo>
                    <a:pt x="836389" y="1765755"/>
                  </a:lnTo>
                  <a:lnTo>
                    <a:pt x="819355" y="1800623"/>
                  </a:lnTo>
                  <a:lnTo>
                    <a:pt x="776712" y="1863044"/>
                  </a:lnTo>
                  <a:lnTo>
                    <a:pt x="721811" y="1914186"/>
                  </a:lnTo>
                  <a:lnTo>
                    <a:pt x="689457" y="1934957"/>
                  </a:lnTo>
                  <a:lnTo>
                    <a:pt x="653668" y="1952224"/>
                  </a:lnTo>
                  <a:lnTo>
                    <a:pt x="614322" y="1965758"/>
                  </a:lnTo>
                  <a:lnTo>
                    <a:pt x="571296" y="1975332"/>
                  </a:lnTo>
                  <a:lnTo>
                    <a:pt x="523131" y="1976095"/>
                  </a:lnTo>
                  <a:lnTo>
                    <a:pt x="477076" y="1971520"/>
                  </a:lnTo>
                  <a:lnTo>
                    <a:pt x="433228" y="1961934"/>
                  </a:lnTo>
                  <a:lnTo>
                    <a:pt x="391686" y="1947664"/>
                  </a:lnTo>
                  <a:lnTo>
                    <a:pt x="352547" y="1929037"/>
                  </a:lnTo>
                  <a:lnTo>
                    <a:pt x="315909" y="1906382"/>
                  </a:lnTo>
                  <a:lnTo>
                    <a:pt x="281871" y="1880025"/>
                  </a:lnTo>
                  <a:lnTo>
                    <a:pt x="250530" y="1850293"/>
                  </a:lnTo>
                  <a:lnTo>
                    <a:pt x="221985" y="1817515"/>
                  </a:lnTo>
                  <a:lnTo>
                    <a:pt x="196332" y="1782016"/>
                  </a:lnTo>
                  <a:lnTo>
                    <a:pt x="173671" y="1744125"/>
                  </a:lnTo>
                  <a:lnTo>
                    <a:pt x="154099" y="1704169"/>
                  </a:lnTo>
                  <a:lnTo>
                    <a:pt x="137715" y="1662474"/>
                  </a:lnTo>
                  <a:lnTo>
                    <a:pt x="124615" y="1619370"/>
                  </a:lnTo>
                  <a:lnTo>
                    <a:pt x="114899" y="1575181"/>
                  </a:lnTo>
                  <a:lnTo>
                    <a:pt x="108663" y="1530237"/>
                  </a:lnTo>
                  <a:lnTo>
                    <a:pt x="106007" y="1484864"/>
                  </a:lnTo>
                  <a:lnTo>
                    <a:pt x="107027" y="1439390"/>
                  </a:lnTo>
                  <a:lnTo>
                    <a:pt x="111823" y="1394142"/>
                  </a:lnTo>
                  <a:lnTo>
                    <a:pt x="117667" y="1347267"/>
                  </a:lnTo>
                  <a:lnTo>
                    <a:pt x="126945" y="1303683"/>
                  </a:lnTo>
                  <a:lnTo>
                    <a:pt x="139490" y="1263310"/>
                  </a:lnTo>
                  <a:lnTo>
                    <a:pt x="155138" y="1226071"/>
                  </a:lnTo>
                  <a:lnTo>
                    <a:pt x="173721" y="1191888"/>
                  </a:lnTo>
                  <a:lnTo>
                    <a:pt x="219033" y="1132373"/>
                  </a:lnTo>
                  <a:lnTo>
                    <a:pt x="274100" y="1084139"/>
                  </a:lnTo>
                  <a:lnTo>
                    <a:pt x="337596" y="1046561"/>
                  </a:lnTo>
                  <a:lnTo>
                    <a:pt x="408196" y="1019011"/>
                  </a:lnTo>
                  <a:lnTo>
                    <a:pt x="445744" y="1008800"/>
                  </a:lnTo>
                  <a:lnTo>
                    <a:pt x="484571" y="1000862"/>
                  </a:lnTo>
                  <a:lnTo>
                    <a:pt x="524511" y="995118"/>
                  </a:lnTo>
                  <a:lnTo>
                    <a:pt x="565398" y="991489"/>
                  </a:lnTo>
                  <a:lnTo>
                    <a:pt x="607065" y="989898"/>
                  </a:lnTo>
                  <a:lnTo>
                    <a:pt x="649348" y="990265"/>
                  </a:lnTo>
                  <a:lnTo>
                    <a:pt x="692081" y="992513"/>
                  </a:lnTo>
                  <a:lnTo>
                    <a:pt x="735097" y="996564"/>
                  </a:lnTo>
                  <a:lnTo>
                    <a:pt x="778232" y="1002338"/>
                  </a:lnTo>
                  <a:lnTo>
                    <a:pt x="821318" y="1009758"/>
                  </a:lnTo>
                  <a:lnTo>
                    <a:pt x="864191" y="1018745"/>
                  </a:lnTo>
                  <a:lnTo>
                    <a:pt x="906685" y="1029221"/>
                  </a:lnTo>
                  <a:lnTo>
                    <a:pt x="948634" y="1041108"/>
                  </a:lnTo>
                  <a:lnTo>
                    <a:pt x="989872" y="1054327"/>
                  </a:lnTo>
                  <a:lnTo>
                    <a:pt x="1030233" y="1068801"/>
                  </a:lnTo>
                  <a:lnTo>
                    <a:pt x="1069552" y="1084450"/>
                  </a:lnTo>
                  <a:lnTo>
                    <a:pt x="1107663" y="1101197"/>
                  </a:lnTo>
                  <a:lnTo>
                    <a:pt x="1144399" y="1118963"/>
                  </a:lnTo>
                  <a:lnTo>
                    <a:pt x="1179597" y="1137669"/>
                  </a:lnTo>
                  <a:lnTo>
                    <a:pt x="1213088" y="1157238"/>
                  </a:lnTo>
                  <a:lnTo>
                    <a:pt x="1274292" y="1198651"/>
                  </a:lnTo>
                  <a:lnTo>
                    <a:pt x="1316266" y="1228862"/>
                  </a:lnTo>
                  <a:lnTo>
                    <a:pt x="1357023" y="1260526"/>
                  </a:lnTo>
                  <a:lnTo>
                    <a:pt x="1396584" y="1293575"/>
                  </a:lnTo>
                  <a:lnTo>
                    <a:pt x="1434970" y="1327941"/>
                  </a:lnTo>
                  <a:lnTo>
                    <a:pt x="1472203" y="1363556"/>
                  </a:lnTo>
                  <a:lnTo>
                    <a:pt x="1508304" y="1400352"/>
                  </a:lnTo>
                  <a:lnTo>
                    <a:pt x="1543293" y="1438262"/>
                  </a:lnTo>
                  <a:lnTo>
                    <a:pt x="1577193" y="1477218"/>
                  </a:lnTo>
                  <a:lnTo>
                    <a:pt x="1610023" y="1517153"/>
                  </a:lnTo>
                  <a:lnTo>
                    <a:pt x="1641805" y="1557998"/>
                  </a:lnTo>
                  <a:lnTo>
                    <a:pt x="1672560" y="1599685"/>
                  </a:lnTo>
                  <a:lnTo>
                    <a:pt x="1702310" y="1642148"/>
                  </a:lnTo>
                  <a:lnTo>
                    <a:pt x="1731075" y="1685317"/>
                  </a:lnTo>
                  <a:lnTo>
                    <a:pt x="1758877" y="1729126"/>
                  </a:lnTo>
                  <a:lnTo>
                    <a:pt x="1785736" y="1773507"/>
                  </a:lnTo>
                  <a:lnTo>
                    <a:pt x="1811674" y="1818391"/>
                  </a:lnTo>
                  <a:lnTo>
                    <a:pt x="1836712" y="1863712"/>
                  </a:lnTo>
                </a:path>
                <a:path w="1884045" h="1976120">
                  <a:moveTo>
                    <a:pt x="1883448" y="1270444"/>
                  </a:moveTo>
                  <a:lnTo>
                    <a:pt x="1881824" y="1336304"/>
                  </a:lnTo>
                  <a:lnTo>
                    <a:pt x="1880779" y="1397478"/>
                  </a:lnTo>
                  <a:lnTo>
                    <a:pt x="1880184" y="1454116"/>
                  </a:lnTo>
                  <a:lnTo>
                    <a:pt x="1879909" y="1506365"/>
                  </a:lnTo>
                  <a:lnTo>
                    <a:pt x="1879826" y="1554375"/>
                  </a:lnTo>
                  <a:lnTo>
                    <a:pt x="1879806" y="1598296"/>
                  </a:lnTo>
                  <a:lnTo>
                    <a:pt x="1879721" y="1638277"/>
                  </a:lnTo>
                  <a:lnTo>
                    <a:pt x="1878837" y="1707012"/>
                  </a:lnTo>
                  <a:lnTo>
                    <a:pt x="1876144" y="1761774"/>
                  </a:lnTo>
                  <a:lnTo>
                    <a:pt x="1870610" y="1803756"/>
                  </a:lnTo>
                  <a:lnTo>
                    <a:pt x="1854727" y="1845375"/>
                  </a:lnTo>
                  <a:lnTo>
                    <a:pt x="1813987" y="1867268"/>
                  </a:lnTo>
                  <a:lnTo>
                    <a:pt x="1799449" y="1867736"/>
                  </a:lnTo>
                  <a:lnTo>
                    <a:pt x="1782913" y="1866499"/>
                  </a:lnTo>
                  <a:lnTo>
                    <a:pt x="1743328" y="1859510"/>
                  </a:lnTo>
                  <a:lnTo>
                    <a:pt x="1694202" y="1847495"/>
                  </a:lnTo>
                  <a:lnTo>
                    <a:pt x="1634503" y="1831644"/>
                  </a:lnTo>
                  <a:lnTo>
                    <a:pt x="1600367" y="1822654"/>
                  </a:lnTo>
                  <a:lnTo>
                    <a:pt x="1563201" y="1813152"/>
                  </a:lnTo>
                  <a:lnTo>
                    <a:pt x="1522876" y="1803289"/>
                  </a:lnTo>
                  <a:lnTo>
                    <a:pt x="1479264" y="1793212"/>
                  </a:lnTo>
                  <a:lnTo>
                    <a:pt x="1432236" y="1783071"/>
                  </a:lnTo>
                  <a:lnTo>
                    <a:pt x="1381662" y="1773015"/>
                  </a:lnTo>
                  <a:lnTo>
                    <a:pt x="1327415" y="1763193"/>
                  </a:lnTo>
                  <a:lnTo>
                    <a:pt x="1269365" y="1753755"/>
                  </a:lnTo>
                </a:path>
              </a:pathLst>
            </a:custGeom>
            <a:ln w="154305">
              <a:solidFill>
                <a:srgbClr val="FED99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2133600" y="6123451"/>
            <a:ext cx="13868399" cy="251639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57150" algn="l">
              <a:lnSpc>
                <a:spcPct val="100000"/>
              </a:lnSpc>
              <a:spcBef>
                <a:spcPts val="110"/>
              </a:spcBef>
              <a:tabLst>
                <a:tab pos="843915" algn="l"/>
                <a:tab pos="2512695" algn="l"/>
                <a:tab pos="3627120" algn="l"/>
                <a:tab pos="5463540" algn="l"/>
              </a:tabLst>
            </a:pPr>
            <a:r>
              <a:rPr sz="2300" spc="-25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장르</a:t>
            </a:r>
            <a:r>
              <a:rPr lang="en-US" sz="2300" spc="-25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dirty="0">
                <a:latin typeface="a도담도담" panose="02020600000000000000" pitchFamily="18" charset="-127"/>
                <a:ea typeface="a도담도담" panose="02020600000000000000" pitchFamily="18" charset="-127"/>
                <a:cs typeface="Century Gothic"/>
              </a:rPr>
              <a:t>:</a:t>
            </a:r>
            <a:r>
              <a:rPr lang="en-US" sz="2300" spc="90" dirty="0">
                <a:latin typeface="a도담도담" panose="02020600000000000000" pitchFamily="18" charset="-127"/>
                <a:ea typeface="a도담도담" panose="02020600000000000000" pitchFamily="18" charset="-127"/>
                <a:cs typeface="Century Gothic"/>
              </a:rPr>
              <a:t> </a:t>
            </a:r>
            <a:r>
              <a:rPr sz="2300" spc="195" dirty="0">
                <a:latin typeface="a도담도담" panose="02020600000000000000" pitchFamily="18" charset="-127"/>
                <a:ea typeface="a도담도담" panose="02020600000000000000" pitchFamily="18" charset="-127"/>
                <a:cs typeface="Century Gothic"/>
              </a:rPr>
              <a:t>3D</a:t>
            </a:r>
            <a:r>
              <a:rPr lang="en-US" sz="2300" spc="90" dirty="0">
                <a:latin typeface="a도담도담" panose="02020600000000000000" pitchFamily="18" charset="-127"/>
                <a:ea typeface="a도담도담" panose="02020600000000000000" pitchFamily="18" charset="-127"/>
                <a:cs typeface="Century Gothic"/>
              </a:rPr>
              <a:t> </a:t>
            </a:r>
            <a:r>
              <a:rPr sz="2300" spc="-35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타워</a:t>
            </a:r>
            <a:r>
              <a:rPr lang="en-US" sz="2300" spc="-35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spc="90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디펜스</a:t>
            </a:r>
            <a:r>
              <a:rPr lang="en-US" sz="2300" spc="90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spc="220" dirty="0">
                <a:latin typeface="a도담도담" panose="02020600000000000000" pitchFamily="18" charset="-127"/>
                <a:ea typeface="a도담도담" panose="02020600000000000000" pitchFamily="18" charset="-127"/>
                <a:cs typeface="Century Gothic"/>
              </a:rPr>
              <a:t>+</a:t>
            </a:r>
            <a:r>
              <a:rPr lang="en-US" sz="2300" spc="105" dirty="0">
                <a:latin typeface="a도담도담" panose="02020600000000000000" pitchFamily="18" charset="-127"/>
                <a:ea typeface="a도담도담" panose="02020600000000000000" pitchFamily="18" charset="-127"/>
                <a:cs typeface="Century Gothic"/>
              </a:rPr>
              <a:t> </a:t>
            </a:r>
            <a:r>
              <a:rPr sz="2300" spc="130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서바이벌</a:t>
            </a:r>
            <a:r>
              <a:rPr lang="en-US" sz="2300" spc="130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spc="-25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액션</a:t>
            </a:r>
            <a:r>
              <a:rPr sz="2300" spc="-25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endParaRPr lang="en-US" sz="2300" spc="-25" dirty="0">
              <a:latin typeface="a도담도담" panose="02020600000000000000" pitchFamily="18" charset="-127"/>
              <a:ea typeface="a도담도담" panose="02020600000000000000" pitchFamily="18" charset="-127"/>
              <a:cs typeface="Arial Narrow"/>
            </a:endParaRPr>
          </a:p>
          <a:p>
            <a:pPr marL="57150" algn="l">
              <a:lnSpc>
                <a:spcPct val="100000"/>
              </a:lnSpc>
              <a:spcBef>
                <a:spcPts val="110"/>
              </a:spcBef>
              <a:tabLst>
                <a:tab pos="843915" algn="l"/>
                <a:tab pos="2512695" algn="l"/>
                <a:tab pos="3627120" algn="l"/>
                <a:tab pos="5463540" algn="l"/>
              </a:tabLst>
            </a:pPr>
            <a:endParaRPr sz="2300" dirty="0">
              <a:latin typeface="a도담도담" panose="02020600000000000000" pitchFamily="18" charset="-127"/>
              <a:ea typeface="a도담도담" panose="02020600000000000000" pitchFamily="18" charset="-127"/>
              <a:cs typeface="Arial Narrow"/>
            </a:endParaRPr>
          </a:p>
          <a:p>
            <a:pPr marL="12065" marR="5080" algn="l">
              <a:lnSpc>
                <a:spcPct val="125600"/>
              </a:lnSpc>
              <a:tabLst>
                <a:tab pos="798830" algn="l"/>
                <a:tab pos="1993900" algn="l"/>
                <a:tab pos="3370579" algn="l"/>
                <a:tab pos="4025900" algn="l"/>
                <a:tab pos="4485005" algn="l"/>
                <a:tab pos="4812665" algn="l"/>
                <a:tab pos="5599430" algn="l"/>
                <a:tab pos="5927090" algn="l"/>
                <a:tab pos="6386195" algn="l"/>
                <a:tab pos="6845300" algn="l"/>
                <a:tab pos="7368540" algn="l"/>
                <a:tab pos="8155305" algn="l"/>
                <a:tab pos="8614410" algn="l"/>
                <a:tab pos="9401810" algn="l"/>
                <a:tab pos="9597390" algn="l"/>
                <a:tab pos="10515600" algn="l"/>
              </a:tabLst>
            </a:pPr>
            <a:r>
              <a:rPr lang="ko-KR" altLang="en-US" sz="2300" spc="-25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핵심 컨셉</a:t>
            </a:r>
            <a:endParaRPr lang="en-US" sz="2300" spc="-25" dirty="0">
              <a:latin typeface="a도담도담" panose="02020600000000000000" pitchFamily="18" charset="-127"/>
              <a:ea typeface="a도담도담" panose="02020600000000000000" pitchFamily="18" charset="-127"/>
              <a:cs typeface="Arial Narrow"/>
            </a:endParaRPr>
          </a:p>
          <a:p>
            <a:pPr marL="12065" marR="5080" algn="l">
              <a:lnSpc>
                <a:spcPct val="125600"/>
              </a:lnSpc>
              <a:tabLst>
                <a:tab pos="798830" algn="l"/>
                <a:tab pos="1993900" algn="l"/>
                <a:tab pos="3370579" algn="l"/>
                <a:tab pos="4025900" algn="l"/>
                <a:tab pos="4485005" algn="l"/>
                <a:tab pos="4812665" algn="l"/>
                <a:tab pos="5599430" algn="l"/>
                <a:tab pos="5927090" algn="l"/>
                <a:tab pos="6386195" algn="l"/>
                <a:tab pos="6845300" algn="l"/>
                <a:tab pos="7368540" algn="l"/>
                <a:tab pos="8155305" algn="l"/>
                <a:tab pos="8614410" algn="l"/>
                <a:tab pos="9401810" algn="l"/>
                <a:tab pos="9597390" algn="l"/>
                <a:tab pos="10515600" algn="l"/>
              </a:tabLst>
            </a:pPr>
            <a:r>
              <a:rPr sz="2300" spc="-25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건설</a:t>
            </a:r>
            <a:r>
              <a:rPr sz="2300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	</a:t>
            </a:r>
            <a:r>
              <a:rPr sz="2300" dirty="0">
                <a:latin typeface="a도담도담" panose="02020600000000000000" pitchFamily="18" charset="-127"/>
                <a:ea typeface="a도담도담" panose="02020600000000000000" pitchFamily="18" charset="-127"/>
                <a:cs typeface="Century Gothic"/>
              </a:rPr>
              <a:t>&amp;</a:t>
            </a:r>
            <a:r>
              <a:rPr sz="2300" spc="95" dirty="0">
                <a:latin typeface="a도담도담" panose="02020600000000000000" pitchFamily="18" charset="-127"/>
                <a:ea typeface="a도담도담" panose="02020600000000000000" pitchFamily="18" charset="-127"/>
                <a:cs typeface="Century Gothic"/>
              </a:rPr>
              <a:t>  </a:t>
            </a:r>
            <a:r>
              <a:rPr sz="2300" spc="-25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전략</a:t>
            </a:r>
            <a:r>
              <a:rPr sz="2300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	</a:t>
            </a:r>
            <a:r>
              <a:rPr sz="2300" dirty="0">
                <a:latin typeface="a도담도담" panose="02020600000000000000" pitchFamily="18" charset="-127"/>
                <a:ea typeface="a도담도담" panose="02020600000000000000" pitchFamily="18" charset="-127"/>
                <a:cs typeface="Century Gothic"/>
              </a:rPr>
              <a:t>:</a:t>
            </a:r>
            <a:r>
              <a:rPr sz="2300" spc="70" dirty="0">
                <a:latin typeface="a도담도담" panose="02020600000000000000" pitchFamily="18" charset="-127"/>
                <a:ea typeface="a도담도담" panose="02020600000000000000" pitchFamily="18" charset="-127"/>
                <a:cs typeface="Century Gothic"/>
              </a:rPr>
              <a:t>  </a:t>
            </a:r>
            <a:r>
              <a:rPr sz="2300" spc="90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다양한</a:t>
            </a:r>
            <a:r>
              <a:rPr sz="2300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	</a:t>
            </a:r>
            <a:r>
              <a:rPr sz="2300" spc="90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타워를</a:t>
            </a:r>
            <a:r>
              <a:rPr lang="en-US" sz="2300" spc="90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spc="90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적절히</a:t>
            </a:r>
            <a:r>
              <a:rPr lang="en-US" sz="2300" spc="90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spc="-25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건설</a:t>
            </a:r>
            <a:r>
              <a:rPr lang="en-US" sz="2300" spc="-25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spc="-50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및</a:t>
            </a:r>
            <a:r>
              <a:rPr lang="en-US" sz="2300" spc="-50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spc="165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업그레이드</a:t>
            </a:r>
            <a:r>
              <a:rPr lang="en-US" sz="2300" spc="165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spc="-25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하여</a:t>
            </a:r>
            <a:r>
              <a:rPr lang="en-US" sz="2300" spc="-25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spc="90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마을을</a:t>
            </a:r>
            <a:r>
              <a:rPr lang="en-US" sz="2300" spc="90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방어</a:t>
            </a:r>
            <a:r>
              <a:rPr sz="2300" spc="5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spc="-50" dirty="0">
                <a:latin typeface="a도담도담" panose="02020600000000000000" pitchFamily="18" charset="-127"/>
                <a:ea typeface="a도담도담" panose="02020600000000000000" pitchFamily="18" charset="-127"/>
                <a:cs typeface="Century Gothic"/>
              </a:rPr>
              <a:t>! </a:t>
            </a:r>
            <a:endParaRPr lang="en-US" sz="2300" spc="-50" dirty="0">
              <a:latin typeface="a도담도담" panose="02020600000000000000" pitchFamily="18" charset="-127"/>
              <a:ea typeface="a도담도담" panose="02020600000000000000" pitchFamily="18" charset="-127"/>
              <a:cs typeface="Century Gothic"/>
            </a:endParaRPr>
          </a:p>
          <a:p>
            <a:pPr marL="12065" marR="5080" algn="l">
              <a:lnSpc>
                <a:spcPct val="125600"/>
              </a:lnSpc>
              <a:tabLst>
                <a:tab pos="798830" algn="l"/>
                <a:tab pos="1993900" algn="l"/>
                <a:tab pos="3370579" algn="l"/>
                <a:tab pos="4025900" algn="l"/>
                <a:tab pos="4485005" algn="l"/>
                <a:tab pos="4812665" algn="l"/>
                <a:tab pos="5599430" algn="l"/>
                <a:tab pos="5927090" algn="l"/>
                <a:tab pos="6386195" algn="l"/>
                <a:tab pos="6845300" algn="l"/>
                <a:tab pos="7368540" algn="l"/>
                <a:tab pos="8155305" algn="l"/>
                <a:tab pos="8614410" algn="l"/>
                <a:tab pos="9401810" algn="l"/>
                <a:tab pos="9597390" algn="l"/>
                <a:tab pos="10515600" algn="l"/>
              </a:tabLst>
            </a:pPr>
            <a:r>
              <a:rPr sz="2300" spc="-25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액션</a:t>
            </a:r>
            <a:r>
              <a:rPr sz="2300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	</a:t>
            </a:r>
            <a:r>
              <a:rPr sz="2300" dirty="0">
                <a:latin typeface="a도담도담" panose="02020600000000000000" pitchFamily="18" charset="-127"/>
                <a:ea typeface="a도담도담" panose="02020600000000000000" pitchFamily="18" charset="-127"/>
                <a:cs typeface="Century Gothic"/>
              </a:rPr>
              <a:t>&amp;</a:t>
            </a:r>
            <a:r>
              <a:rPr sz="2300" spc="95" dirty="0">
                <a:latin typeface="a도담도담" panose="02020600000000000000" pitchFamily="18" charset="-127"/>
                <a:ea typeface="a도담도담" panose="02020600000000000000" pitchFamily="18" charset="-127"/>
                <a:cs typeface="Century Gothic"/>
              </a:rPr>
              <a:t>  </a:t>
            </a:r>
            <a:r>
              <a:rPr sz="2300" spc="-25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성장</a:t>
            </a:r>
            <a:r>
              <a:rPr sz="2300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	</a:t>
            </a:r>
            <a:r>
              <a:rPr sz="2300" dirty="0">
                <a:latin typeface="a도담도담" panose="02020600000000000000" pitchFamily="18" charset="-127"/>
                <a:ea typeface="a도담도담" panose="02020600000000000000" pitchFamily="18" charset="-127"/>
                <a:cs typeface="Century Gothic"/>
              </a:rPr>
              <a:t>:</a:t>
            </a:r>
            <a:r>
              <a:rPr sz="2300" spc="70" dirty="0">
                <a:latin typeface="a도담도담" panose="02020600000000000000" pitchFamily="18" charset="-127"/>
                <a:ea typeface="a도담도담" panose="02020600000000000000" pitchFamily="18" charset="-127"/>
                <a:cs typeface="Century Gothic"/>
              </a:rPr>
              <a:t>  </a:t>
            </a:r>
            <a:r>
              <a:rPr sz="2300" spc="165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플레이어가</a:t>
            </a:r>
            <a:r>
              <a:rPr lang="en-US" sz="2300" spc="165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spc="-25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직접</a:t>
            </a:r>
            <a:r>
              <a:rPr lang="en-US" sz="2300" spc="-25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spc="90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전투에</a:t>
            </a:r>
            <a:r>
              <a:rPr lang="en-US" sz="2300" spc="90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spc="130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참여하여</a:t>
            </a:r>
            <a:r>
              <a:rPr sz="2300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	</a:t>
            </a:r>
            <a:r>
              <a:rPr lang="en-US" sz="2300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spc="-25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적을</a:t>
            </a:r>
            <a:r>
              <a:rPr lang="en-US" sz="2300" spc="-25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spc="130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유인하고</a:t>
            </a:r>
            <a:r>
              <a:rPr lang="en-US" sz="2300" spc="130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처치</a:t>
            </a:r>
            <a:r>
              <a:rPr sz="2300" spc="5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spc="-50" dirty="0">
                <a:latin typeface="a도담도담" panose="02020600000000000000" pitchFamily="18" charset="-127"/>
                <a:ea typeface="a도담도담" panose="02020600000000000000" pitchFamily="18" charset="-127"/>
                <a:cs typeface="Century Gothic"/>
              </a:rPr>
              <a:t>!</a:t>
            </a:r>
            <a:endParaRPr lang="en-US" sz="2300" dirty="0">
              <a:latin typeface="a도담도담" panose="02020600000000000000" pitchFamily="18" charset="-127"/>
              <a:ea typeface="a도담도담" panose="02020600000000000000" pitchFamily="18" charset="-127"/>
              <a:cs typeface="Century Gothic"/>
            </a:endParaRPr>
          </a:p>
          <a:p>
            <a:pPr marL="12065" marR="5080" algn="l">
              <a:lnSpc>
                <a:spcPct val="125600"/>
              </a:lnSpc>
              <a:tabLst>
                <a:tab pos="798830" algn="l"/>
                <a:tab pos="1993900" algn="l"/>
                <a:tab pos="3370579" algn="l"/>
                <a:tab pos="4025900" algn="l"/>
                <a:tab pos="4485005" algn="l"/>
                <a:tab pos="4812665" algn="l"/>
                <a:tab pos="5599430" algn="l"/>
                <a:tab pos="5927090" algn="l"/>
                <a:tab pos="6386195" algn="l"/>
                <a:tab pos="6845300" algn="l"/>
                <a:tab pos="7368540" algn="l"/>
                <a:tab pos="8155305" algn="l"/>
                <a:tab pos="8614410" algn="l"/>
                <a:tab pos="9401810" algn="l"/>
                <a:tab pos="9597390" algn="l"/>
                <a:tab pos="10515600" algn="l"/>
              </a:tabLst>
            </a:pPr>
            <a:r>
              <a:rPr sz="2300" spc="90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페이즈</a:t>
            </a:r>
            <a:r>
              <a:rPr lang="en-US" sz="2300" spc="90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spc="-25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루프</a:t>
            </a:r>
            <a:r>
              <a:rPr sz="2300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	</a:t>
            </a:r>
            <a:r>
              <a:rPr sz="2300" dirty="0">
                <a:latin typeface="a도담도담" panose="02020600000000000000" pitchFamily="18" charset="-127"/>
                <a:ea typeface="a도담도담" panose="02020600000000000000" pitchFamily="18" charset="-127"/>
                <a:cs typeface="Century Gothic"/>
              </a:rPr>
              <a:t>:</a:t>
            </a:r>
            <a:r>
              <a:rPr sz="2300" spc="70" dirty="0">
                <a:latin typeface="a도담도담" panose="02020600000000000000" pitchFamily="18" charset="-127"/>
                <a:ea typeface="a도담도담" panose="02020600000000000000" pitchFamily="18" charset="-127"/>
                <a:cs typeface="Century Gothic"/>
              </a:rPr>
              <a:t>  </a:t>
            </a:r>
            <a:r>
              <a:rPr sz="2300" spc="-25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준비</a:t>
            </a:r>
            <a:r>
              <a:rPr lang="en-US" sz="2300" spc="-25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spc="130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페이즈와</a:t>
            </a:r>
            <a:r>
              <a:rPr sz="2300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	</a:t>
            </a:r>
            <a:r>
              <a:rPr lang="en-US" sz="2300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spc="-25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전투</a:t>
            </a:r>
            <a:r>
              <a:rPr lang="en-US" sz="2300" spc="-25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2300" spc="130" dirty="0" err="1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페이즈의</a:t>
            </a:r>
            <a:r>
              <a:rPr sz="2300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	</a:t>
            </a:r>
            <a:r>
              <a:rPr sz="2300" spc="-35" dirty="0"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순환 </a:t>
            </a:r>
            <a:endParaRPr sz="2300" dirty="0">
              <a:latin typeface="a도담도담" panose="02020600000000000000" pitchFamily="18" charset="-127"/>
              <a:ea typeface="a도담도담" panose="02020600000000000000" pitchFamily="18" charset="-127"/>
              <a:cs typeface="Arial Narro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679654" y="234372"/>
            <a:ext cx="831850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b="1" spc="-175" dirty="0">
                <a:solidFill>
                  <a:srgbClr val="FFFFFF"/>
                </a:solidFill>
                <a:latin typeface="Gill Sans MT"/>
                <a:cs typeface="Gill Sans MT"/>
              </a:rPr>
              <a:t>황정엽</a:t>
            </a:r>
            <a:endParaRPr sz="2300" dirty="0">
              <a:latin typeface="Gill Sans MT"/>
              <a:cs typeface="Gill Sans MT"/>
            </a:endParaRPr>
          </a:p>
        </p:txBody>
      </p:sp>
      <p:pic>
        <p:nvPicPr>
          <p:cNvPr id="12" name="object 1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672323" y="2379894"/>
            <a:ext cx="3503231" cy="144519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78D8F95-23AE-AE93-B775-BB934047CCE3}"/>
              </a:ext>
            </a:extLst>
          </p:cNvPr>
          <p:cNvSpPr txBox="1"/>
          <p:nvPr/>
        </p:nvSpPr>
        <p:spPr>
          <a:xfrm>
            <a:off x="374646" y="360957"/>
            <a:ext cx="351155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02) </a:t>
            </a:r>
            <a:r>
              <a:rPr lang="ko-KR" altLang="en-US" sz="22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프로젝트 요약 및 소개</a:t>
            </a:r>
          </a:p>
        </p:txBody>
      </p:sp>
      <p:sp>
        <p:nvSpPr>
          <p:cNvPr id="15" name="object 8" descr="$PPTXTitle">
            <a:extLst>
              <a:ext uri="{FF2B5EF4-FFF2-40B4-BE49-F238E27FC236}">
                <a16:creationId xmlns:a16="http://schemas.microsoft.com/office/drawing/2014/main" id="{3F2A3243-E6CF-C7F5-9DFC-89CB8C1B7D9E}"/>
              </a:ext>
            </a:extLst>
          </p:cNvPr>
          <p:cNvSpPr txBox="1">
            <a:spLocks/>
          </p:cNvSpPr>
          <p:nvPr/>
        </p:nvSpPr>
        <p:spPr>
          <a:xfrm>
            <a:off x="1029311" y="934797"/>
            <a:ext cx="5623374" cy="179792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5800" b="0" i="0">
                <a:solidFill>
                  <a:srgbClr val="FD8939"/>
                </a:solidFill>
                <a:latin typeface="Arial Narrow"/>
                <a:ea typeface="+mj-ea"/>
                <a:cs typeface="Arial Narrow"/>
              </a:defRPr>
            </a:lvl1pPr>
          </a:lstStyle>
          <a:p>
            <a:pPr marL="12700" marR="5080" indent="1260475" algn="l">
              <a:spcBef>
                <a:spcPts val="100"/>
              </a:spcBef>
            </a:pPr>
            <a:r>
              <a:rPr lang="en-US" spc="450" dirty="0">
                <a:latin typeface="a도담도담" panose="02020600000000000000" pitchFamily="18" charset="-127"/>
                <a:ea typeface="a도담도담" panose="02020600000000000000" pitchFamily="18" charset="-127"/>
                <a:cs typeface="Lucida Sans"/>
              </a:rPr>
              <a:t>PROJECT PRESENTATION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795801" y="0"/>
            <a:ext cx="11492198" cy="10287000"/>
          </a:xfrm>
          <a:prstGeom prst="rect">
            <a:avLst/>
          </a:prstGeom>
        </p:spPr>
      </p:pic>
      <p:sp>
        <p:nvSpPr>
          <p:cNvPr id="3" name="object 3" descr="$PPTX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65" dirty="0">
                <a:latin typeface="a도담도담" panose="02020600000000000000" pitchFamily="18" charset="-127"/>
                <a:ea typeface="a도담도담" panose="02020600000000000000" pitchFamily="18" charset="-127"/>
              </a:rPr>
              <a:t>플레이어</a:t>
            </a:r>
            <a:r>
              <a:rPr spc="-20" dirty="0">
                <a:latin typeface="a도담도담" panose="02020600000000000000" pitchFamily="18" charset="-127"/>
                <a:ea typeface="a도담도담" panose="02020600000000000000" pitchFamily="18" charset="-127"/>
              </a:rPr>
              <a:t> </a:t>
            </a:r>
            <a:r>
              <a:rPr spc="-465" dirty="0">
                <a:latin typeface="a도담도담" panose="02020600000000000000" pitchFamily="18" charset="-127"/>
                <a:ea typeface="a도담도담" panose="02020600000000000000" pitchFamily="18" charset="-127"/>
              </a:rPr>
              <a:t>액션</a:t>
            </a:r>
            <a:r>
              <a:rPr spc="-15" dirty="0">
                <a:latin typeface="a도담도담" panose="02020600000000000000" pitchFamily="18" charset="-127"/>
                <a:ea typeface="a도담도담" panose="02020600000000000000" pitchFamily="18" charset="-127"/>
              </a:rPr>
              <a:t> </a:t>
            </a:r>
            <a:r>
              <a:rPr spc="360" dirty="0">
                <a:latin typeface="a도담도담" panose="02020600000000000000" pitchFamily="18" charset="-127"/>
                <a:ea typeface="a도담도담" panose="02020600000000000000" pitchFamily="18" charset="-127"/>
                <a:cs typeface="Lucida Sans"/>
              </a:rPr>
              <a:t>&amp;</a:t>
            </a:r>
            <a:r>
              <a:rPr spc="-530" dirty="0">
                <a:latin typeface="a도담도담" panose="02020600000000000000" pitchFamily="18" charset="-127"/>
                <a:ea typeface="a도담도담" panose="02020600000000000000" pitchFamily="18" charset="-127"/>
                <a:cs typeface="Lucida Sans"/>
              </a:rPr>
              <a:t> </a:t>
            </a:r>
            <a:r>
              <a:rPr spc="409" dirty="0">
                <a:latin typeface="a도담도담" panose="02020600000000000000" pitchFamily="18" charset="-127"/>
                <a:ea typeface="a도담도담" panose="02020600000000000000" pitchFamily="18" charset="-127"/>
                <a:cs typeface="Lucida Sans"/>
              </a:rPr>
              <a:t>UI/UX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16679654" y="234372"/>
            <a:ext cx="831850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b="1" spc="-175" dirty="0">
                <a:solidFill>
                  <a:srgbClr val="FFFFFF"/>
                </a:solidFill>
                <a:latin typeface="Gill Sans MT"/>
                <a:cs typeface="Gill Sans MT"/>
              </a:rPr>
              <a:t>황정엽</a:t>
            </a:r>
            <a:endParaRPr sz="2300">
              <a:latin typeface="Gill Sans MT"/>
              <a:cs typeface="Gill Sans M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68BFBA-EA29-B9E9-3114-0821E85AE73F}"/>
              </a:ext>
            </a:extLst>
          </p:cNvPr>
          <p:cNvSpPr txBox="1"/>
          <p:nvPr/>
        </p:nvSpPr>
        <p:spPr>
          <a:xfrm>
            <a:off x="247717" y="297302"/>
            <a:ext cx="53613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03) </a:t>
            </a:r>
            <a:r>
              <a:rPr lang="ko-KR" altLang="en-US" sz="22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주요 기능 및 담당 역할</a:t>
            </a:r>
            <a:r>
              <a:rPr lang="en-US" altLang="ko-KR" sz="22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(1) - </a:t>
            </a:r>
            <a:r>
              <a:rPr lang="ko-KR" altLang="en-US" sz="2200" dirty="0" err="1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황정엽</a:t>
            </a:r>
            <a:endParaRPr lang="ko-KR" altLang="en-US" sz="2200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9D6BFF-789A-226A-91EC-AB1469D31A4B}"/>
              </a:ext>
            </a:extLst>
          </p:cNvPr>
          <p:cNvSpPr txBox="1"/>
          <p:nvPr/>
        </p:nvSpPr>
        <p:spPr>
          <a:xfrm>
            <a:off x="137555" y="2466170"/>
            <a:ext cx="486899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Character System</a:t>
            </a:r>
            <a:endParaRPr lang="ko-KR" altLang="en-US" sz="3500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D414FC-BEBD-F501-3E2C-92B92D22E10B}"/>
              </a:ext>
            </a:extLst>
          </p:cNvPr>
          <p:cNvSpPr txBox="1"/>
          <p:nvPr/>
        </p:nvSpPr>
        <p:spPr>
          <a:xfrm>
            <a:off x="141566" y="3101256"/>
            <a:ext cx="556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인칭 캐릭터 조작</a:t>
            </a:r>
            <a:endParaRPr lang="en-US" altLang="ko-KR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공격 </a:t>
            </a:r>
            <a:r>
              <a:rPr lang="en-US" altLang="ko-KR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/ </a:t>
            </a:r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사망 및 애니메이션 구현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C8E9BA-175C-2572-E55A-FCA9A173A662}"/>
              </a:ext>
            </a:extLst>
          </p:cNvPr>
          <p:cNvSpPr txBox="1"/>
          <p:nvPr/>
        </p:nvSpPr>
        <p:spPr>
          <a:xfrm>
            <a:off x="2734587" y="5787739"/>
            <a:ext cx="556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게임 시작</a:t>
            </a:r>
            <a:r>
              <a:rPr lang="en-US" altLang="ko-KR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/</a:t>
            </a:r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종료</a:t>
            </a:r>
            <a:endParaRPr lang="en-US" altLang="ko-KR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HUD, </a:t>
            </a:r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상점 </a:t>
            </a:r>
            <a:r>
              <a:rPr lang="en-US" altLang="ko-KR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NPC </a:t>
            </a:r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상호작용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905D2F-6B51-3867-C076-517FDA07BAC9}"/>
              </a:ext>
            </a:extLst>
          </p:cNvPr>
          <p:cNvSpPr txBox="1"/>
          <p:nvPr/>
        </p:nvSpPr>
        <p:spPr>
          <a:xfrm>
            <a:off x="2734587" y="5122158"/>
            <a:ext cx="486899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Game UI</a:t>
            </a:r>
            <a:endParaRPr lang="ko-KR" altLang="en-US" sz="3500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0DAE52-0950-EB24-E97A-70A077B17056}"/>
              </a:ext>
            </a:extLst>
          </p:cNvPr>
          <p:cNvSpPr txBox="1"/>
          <p:nvPr/>
        </p:nvSpPr>
        <p:spPr>
          <a:xfrm>
            <a:off x="5169086" y="7741077"/>
            <a:ext cx="486899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Player Upgrade</a:t>
            </a:r>
            <a:endParaRPr lang="ko-KR" altLang="en-US" sz="3500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403D00-68AD-4851-7353-E4B0531C8CDE}"/>
              </a:ext>
            </a:extLst>
          </p:cNvPr>
          <p:cNvSpPr txBox="1"/>
          <p:nvPr/>
        </p:nvSpPr>
        <p:spPr>
          <a:xfrm>
            <a:off x="5177107" y="8357982"/>
            <a:ext cx="556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상인</a:t>
            </a:r>
            <a:r>
              <a:rPr lang="en-US" altLang="ko-KR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NPC </a:t>
            </a:r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와 상호작용으로</a:t>
            </a:r>
            <a:endParaRPr lang="en-US" altLang="ko-KR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플레이어의 골드를 사용하여 능력치 업그레이드</a:t>
            </a:r>
            <a:endParaRPr lang="en-US" altLang="ko-KR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795801" y="0"/>
            <a:ext cx="11492198" cy="10287000"/>
          </a:xfrm>
          <a:prstGeom prst="rect">
            <a:avLst/>
          </a:prstGeom>
        </p:spPr>
      </p:pic>
      <p:sp>
        <p:nvSpPr>
          <p:cNvPr id="5" name="object 5" descr="$PPTXTitle"/>
          <p:cNvSpPr txBox="1">
            <a:spLocks noGrp="1"/>
          </p:cNvSpPr>
          <p:nvPr>
            <p:ph type="title"/>
          </p:nvPr>
        </p:nvSpPr>
        <p:spPr>
          <a:xfrm>
            <a:off x="205642" y="1025490"/>
            <a:ext cx="12748358" cy="9093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65" dirty="0">
                <a:latin typeface="a도담도담" panose="02020600000000000000" pitchFamily="18" charset="-127"/>
                <a:ea typeface="a도담도담" panose="02020600000000000000" pitchFamily="18" charset="-127"/>
              </a:rPr>
              <a:t>코어</a:t>
            </a:r>
            <a:r>
              <a:rPr spc="25" dirty="0">
                <a:latin typeface="a도담도담" panose="02020600000000000000" pitchFamily="18" charset="-127"/>
                <a:ea typeface="a도담도담" panose="02020600000000000000" pitchFamily="18" charset="-127"/>
              </a:rPr>
              <a:t> </a:t>
            </a:r>
            <a:r>
              <a:rPr spc="-465" dirty="0">
                <a:latin typeface="a도담도담" panose="02020600000000000000" pitchFamily="18" charset="-127"/>
                <a:ea typeface="a도담도담" panose="02020600000000000000" pitchFamily="18" charset="-127"/>
              </a:rPr>
              <a:t>시스템</a:t>
            </a:r>
            <a:r>
              <a:rPr spc="25" dirty="0">
                <a:latin typeface="a도담도담" panose="02020600000000000000" pitchFamily="18" charset="-127"/>
                <a:ea typeface="a도담도담" panose="02020600000000000000" pitchFamily="18" charset="-127"/>
              </a:rPr>
              <a:t> </a:t>
            </a:r>
            <a:r>
              <a:rPr spc="360" dirty="0">
                <a:latin typeface="a도담도담" panose="02020600000000000000" pitchFamily="18" charset="-127"/>
                <a:ea typeface="a도담도담" panose="02020600000000000000" pitchFamily="18" charset="-127"/>
                <a:cs typeface="Lucida Sans"/>
              </a:rPr>
              <a:t>&amp;</a:t>
            </a:r>
            <a:r>
              <a:rPr spc="-490" dirty="0">
                <a:latin typeface="a도담도담" panose="02020600000000000000" pitchFamily="18" charset="-127"/>
                <a:ea typeface="a도담도담" panose="02020600000000000000" pitchFamily="18" charset="-127"/>
                <a:cs typeface="Lucida Sans"/>
              </a:rPr>
              <a:t> </a:t>
            </a:r>
            <a:r>
              <a:rPr spc="-465" dirty="0">
                <a:latin typeface="a도담도담" panose="02020600000000000000" pitchFamily="18" charset="-127"/>
                <a:ea typeface="a도담도담" panose="02020600000000000000" pitchFamily="18" charset="-127"/>
              </a:rPr>
              <a:t>데이터</a:t>
            </a:r>
            <a:r>
              <a:rPr spc="25" dirty="0">
                <a:latin typeface="a도담도담" panose="02020600000000000000" pitchFamily="18" charset="-127"/>
                <a:ea typeface="a도담도담" panose="02020600000000000000" pitchFamily="18" charset="-127"/>
              </a:rPr>
              <a:t> </a:t>
            </a:r>
            <a:r>
              <a:rPr spc="-465" dirty="0" err="1">
                <a:latin typeface="a도담도담" panose="02020600000000000000" pitchFamily="18" charset="-127"/>
                <a:ea typeface="a도담도담" panose="02020600000000000000" pitchFamily="18" charset="-127"/>
              </a:rPr>
              <a:t>설계</a:t>
            </a:r>
            <a:r>
              <a:rPr spc="25" dirty="0">
                <a:latin typeface="a도담도담" panose="02020600000000000000" pitchFamily="18" charset="-127"/>
                <a:ea typeface="a도담도담" panose="02020600000000000000" pitchFamily="18" charset="-127"/>
              </a:rPr>
              <a:t> </a:t>
            </a:r>
            <a:r>
              <a:rPr spc="360" dirty="0">
                <a:latin typeface="a도담도담" panose="02020600000000000000" pitchFamily="18" charset="-127"/>
                <a:ea typeface="a도담도담" panose="02020600000000000000" pitchFamily="18" charset="-127"/>
                <a:cs typeface="Lucida Sans"/>
              </a:rPr>
              <a:t>&amp;</a:t>
            </a:r>
            <a:r>
              <a:rPr lang="en-US" spc="360" dirty="0">
                <a:latin typeface="a도담도담" panose="02020600000000000000" pitchFamily="18" charset="-127"/>
                <a:ea typeface="a도담도담" panose="02020600000000000000" pitchFamily="18" charset="-127"/>
                <a:cs typeface="Lucida Sans"/>
              </a:rPr>
              <a:t> Monster AI</a:t>
            </a:r>
            <a:endParaRPr spc="515" dirty="0">
              <a:latin typeface="a도담도담" panose="02020600000000000000" pitchFamily="18" charset="-127"/>
              <a:ea typeface="a도담도담" panose="02020600000000000000" pitchFamily="18" charset="-127"/>
              <a:cs typeface="Lucida San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679654" y="234372"/>
            <a:ext cx="831850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b="1" spc="-175" dirty="0">
                <a:solidFill>
                  <a:srgbClr val="FFFFFF"/>
                </a:solidFill>
                <a:latin typeface="Gill Sans MT"/>
                <a:cs typeface="Gill Sans MT"/>
              </a:rPr>
              <a:t>양찬우</a:t>
            </a:r>
            <a:endParaRPr sz="2300">
              <a:latin typeface="Gill Sans MT"/>
              <a:cs typeface="Gill Sans MT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6580343" y="2343928"/>
            <a:ext cx="6172200" cy="2209800"/>
          </a:xfrm>
          <a:custGeom>
            <a:avLst/>
            <a:gdLst/>
            <a:ahLst/>
            <a:cxnLst/>
            <a:rect l="l" t="t" r="r" b="b"/>
            <a:pathLst>
              <a:path w="6172200" h="2209800">
                <a:moveTo>
                  <a:pt x="5509077" y="50"/>
                </a:moveTo>
                <a:lnTo>
                  <a:pt x="670839" y="0"/>
                </a:lnTo>
                <a:lnTo>
                  <a:pt x="662603" y="50"/>
                </a:lnTo>
                <a:lnTo>
                  <a:pt x="637921" y="812"/>
                </a:lnTo>
                <a:lnTo>
                  <a:pt x="588717" y="5045"/>
                </a:lnTo>
                <a:lnTo>
                  <a:pt x="539953" y="12890"/>
                </a:lnTo>
                <a:lnTo>
                  <a:pt x="491906" y="24303"/>
                </a:lnTo>
                <a:lnTo>
                  <a:pt x="444818" y="39217"/>
                </a:lnTo>
                <a:lnTo>
                  <a:pt x="398966" y="57554"/>
                </a:lnTo>
                <a:lnTo>
                  <a:pt x="354584" y="79222"/>
                </a:lnTo>
                <a:lnTo>
                  <a:pt x="311911" y="104084"/>
                </a:lnTo>
                <a:lnTo>
                  <a:pt x="271183" y="132029"/>
                </a:lnTo>
                <a:lnTo>
                  <a:pt x="232631" y="162885"/>
                </a:lnTo>
                <a:lnTo>
                  <a:pt x="196444" y="196494"/>
                </a:lnTo>
                <a:lnTo>
                  <a:pt x="162833" y="232683"/>
                </a:lnTo>
                <a:lnTo>
                  <a:pt x="131978" y="271246"/>
                </a:lnTo>
                <a:lnTo>
                  <a:pt x="104034" y="311965"/>
                </a:lnTo>
                <a:lnTo>
                  <a:pt x="79159" y="354634"/>
                </a:lnTo>
                <a:lnTo>
                  <a:pt x="57504" y="399021"/>
                </a:lnTo>
                <a:lnTo>
                  <a:pt x="39167" y="444868"/>
                </a:lnTo>
                <a:lnTo>
                  <a:pt x="24252" y="491956"/>
                </a:lnTo>
                <a:lnTo>
                  <a:pt x="12840" y="540004"/>
                </a:lnTo>
                <a:lnTo>
                  <a:pt x="4994" y="588767"/>
                </a:lnTo>
                <a:lnTo>
                  <a:pt x="762" y="637971"/>
                </a:lnTo>
                <a:lnTo>
                  <a:pt x="0" y="662660"/>
                </a:lnTo>
                <a:lnTo>
                  <a:pt x="0" y="1546732"/>
                </a:lnTo>
                <a:lnTo>
                  <a:pt x="2423" y="1596055"/>
                </a:lnTo>
                <a:lnTo>
                  <a:pt x="8466" y="1645075"/>
                </a:lnTo>
                <a:lnTo>
                  <a:pt x="18103" y="1693506"/>
                </a:lnTo>
                <a:lnTo>
                  <a:pt x="31280" y="1741107"/>
                </a:lnTo>
                <a:lnTo>
                  <a:pt x="47911" y="1787611"/>
                </a:lnTo>
                <a:lnTo>
                  <a:pt x="67926" y="1832757"/>
                </a:lnTo>
                <a:lnTo>
                  <a:pt x="91209" y="1876305"/>
                </a:lnTo>
                <a:lnTo>
                  <a:pt x="117632" y="1918040"/>
                </a:lnTo>
                <a:lnTo>
                  <a:pt x="147048" y="1957704"/>
                </a:lnTo>
                <a:lnTo>
                  <a:pt x="179306" y="1995105"/>
                </a:lnTo>
                <a:lnTo>
                  <a:pt x="214232" y="2030024"/>
                </a:lnTo>
                <a:lnTo>
                  <a:pt x="251625" y="2062287"/>
                </a:lnTo>
                <a:lnTo>
                  <a:pt x="291289" y="2091703"/>
                </a:lnTo>
                <a:lnTo>
                  <a:pt x="333017" y="2118128"/>
                </a:lnTo>
                <a:lnTo>
                  <a:pt x="376573" y="2141411"/>
                </a:lnTo>
                <a:lnTo>
                  <a:pt x="421724" y="2161419"/>
                </a:lnTo>
                <a:lnTo>
                  <a:pt x="468222" y="2178062"/>
                </a:lnTo>
                <a:lnTo>
                  <a:pt x="515823" y="2191234"/>
                </a:lnTo>
                <a:lnTo>
                  <a:pt x="564265" y="2200864"/>
                </a:lnTo>
                <a:lnTo>
                  <a:pt x="613275" y="2206914"/>
                </a:lnTo>
                <a:lnTo>
                  <a:pt x="662603" y="2209343"/>
                </a:lnTo>
                <a:lnTo>
                  <a:pt x="5509077" y="2209343"/>
                </a:lnTo>
                <a:lnTo>
                  <a:pt x="5558404" y="2206914"/>
                </a:lnTo>
                <a:lnTo>
                  <a:pt x="5607425" y="2200864"/>
                </a:lnTo>
                <a:lnTo>
                  <a:pt x="5655856" y="2191234"/>
                </a:lnTo>
                <a:lnTo>
                  <a:pt x="5703457" y="2178062"/>
                </a:lnTo>
                <a:lnTo>
                  <a:pt x="5749956" y="2161419"/>
                </a:lnTo>
                <a:lnTo>
                  <a:pt x="5795107" y="2141411"/>
                </a:lnTo>
                <a:lnTo>
                  <a:pt x="5838655" y="2118128"/>
                </a:lnTo>
                <a:lnTo>
                  <a:pt x="5880390" y="2091703"/>
                </a:lnTo>
                <a:lnTo>
                  <a:pt x="5920054" y="2062287"/>
                </a:lnTo>
                <a:lnTo>
                  <a:pt x="5957455" y="2030024"/>
                </a:lnTo>
                <a:lnTo>
                  <a:pt x="5992368" y="1995105"/>
                </a:lnTo>
                <a:lnTo>
                  <a:pt x="6024637" y="1957704"/>
                </a:lnTo>
                <a:lnTo>
                  <a:pt x="6054047" y="1918040"/>
                </a:lnTo>
                <a:lnTo>
                  <a:pt x="6080476" y="1876305"/>
                </a:lnTo>
                <a:lnTo>
                  <a:pt x="6103754" y="1832757"/>
                </a:lnTo>
                <a:lnTo>
                  <a:pt x="6123769" y="1787606"/>
                </a:lnTo>
                <a:lnTo>
                  <a:pt x="6140412" y="1741107"/>
                </a:lnTo>
                <a:lnTo>
                  <a:pt x="6153578" y="1693506"/>
                </a:lnTo>
                <a:lnTo>
                  <a:pt x="6163208" y="1645075"/>
                </a:lnTo>
                <a:lnTo>
                  <a:pt x="6169262" y="1596055"/>
                </a:lnTo>
                <a:lnTo>
                  <a:pt x="6171691" y="1546732"/>
                </a:lnTo>
                <a:lnTo>
                  <a:pt x="6171691" y="662660"/>
                </a:lnTo>
                <a:lnTo>
                  <a:pt x="6169262" y="613333"/>
                </a:lnTo>
                <a:lnTo>
                  <a:pt x="6163208" y="564315"/>
                </a:lnTo>
                <a:lnTo>
                  <a:pt x="6153578" y="515874"/>
                </a:lnTo>
                <a:lnTo>
                  <a:pt x="6140412" y="468274"/>
                </a:lnTo>
                <a:lnTo>
                  <a:pt x="6123769" y="421776"/>
                </a:lnTo>
                <a:lnTo>
                  <a:pt x="6103754" y="376625"/>
                </a:lnTo>
                <a:lnTo>
                  <a:pt x="6080476" y="333074"/>
                </a:lnTo>
                <a:lnTo>
                  <a:pt x="6054047" y="291345"/>
                </a:lnTo>
                <a:lnTo>
                  <a:pt x="6024637" y="251681"/>
                </a:lnTo>
                <a:lnTo>
                  <a:pt x="5992368" y="214282"/>
                </a:lnTo>
                <a:lnTo>
                  <a:pt x="5957455" y="179361"/>
                </a:lnTo>
                <a:lnTo>
                  <a:pt x="5920054" y="147104"/>
                </a:lnTo>
                <a:lnTo>
                  <a:pt x="5880390" y="117682"/>
                </a:lnTo>
                <a:lnTo>
                  <a:pt x="5838655" y="91259"/>
                </a:lnTo>
                <a:lnTo>
                  <a:pt x="5795107" y="67981"/>
                </a:lnTo>
                <a:lnTo>
                  <a:pt x="5749954" y="47961"/>
                </a:lnTo>
                <a:lnTo>
                  <a:pt x="5703455" y="31330"/>
                </a:lnTo>
                <a:lnTo>
                  <a:pt x="5655856" y="18153"/>
                </a:lnTo>
                <a:lnTo>
                  <a:pt x="5607425" y="8522"/>
                </a:lnTo>
                <a:lnTo>
                  <a:pt x="5558404" y="2473"/>
                </a:lnTo>
                <a:lnTo>
                  <a:pt x="5509077" y="50"/>
                </a:lnTo>
                <a:close/>
              </a:path>
            </a:pathLst>
          </a:custGeom>
          <a:solidFill>
            <a:srgbClr val="F69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066412-5679-6EB5-9EF8-6EC53FB17689}"/>
              </a:ext>
            </a:extLst>
          </p:cNvPr>
          <p:cNvSpPr txBox="1"/>
          <p:nvPr/>
        </p:nvSpPr>
        <p:spPr>
          <a:xfrm>
            <a:off x="247717" y="297302"/>
            <a:ext cx="53613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04) </a:t>
            </a:r>
            <a:r>
              <a:rPr lang="ko-KR" altLang="en-US" sz="22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주요 기능 및 담당 역할</a:t>
            </a:r>
            <a:r>
              <a:rPr lang="en-US" altLang="ko-KR" sz="22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(2) - </a:t>
            </a:r>
            <a:r>
              <a:rPr lang="ko-KR" altLang="en-US" sz="22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양찬우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9A48B5-71D5-E968-CBD6-50CE1F8DFB08}"/>
              </a:ext>
            </a:extLst>
          </p:cNvPr>
          <p:cNvSpPr txBox="1"/>
          <p:nvPr/>
        </p:nvSpPr>
        <p:spPr>
          <a:xfrm>
            <a:off x="137555" y="2466170"/>
            <a:ext cx="486899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Tower Build System</a:t>
            </a:r>
            <a:endParaRPr lang="ko-KR" altLang="en-US" sz="3500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933B51-2E2E-0542-D66A-F6F6BD176F68}"/>
              </a:ext>
            </a:extLst>
          </p:cNvPr>
          <p:cNvSpPr txBox="1"/>
          <p:nvPr/>
        </p:nvSpPr>
        <p:spPr>
          <a:xfrm>
            <a:off x="7010400" y="2480340"/>
            <a:ext cx="486899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Loop System</a:t>
            </a:r>
            <a:endParaRPr lang="ko-KR" altLang="en-US" sz="3500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548A09-D263-540B-0957-07051A9BB9DD}"/>
              </a:ext>
            </a:extLst>
          </p:cNvPr>
          <p:cNvSpPr txBox="1"/>
          <p:nvPr/>
        </p:nvSpPr>
        <p:spPr>
          <a:xfrm>
            <a:off x="141566" y="3101256"/>
            <a:ext cx="5562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건축 발판인 </a:t>
            </a:r>
            <a:r>
              <a:rPr lang="en-US" altLang="ko-KR" dirty="0" err="1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TowerPlot</a:t>
            </a:r>
            <a:r>
              <a:rPr lang="en-US" altLang="ko-KR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상호작용 단일 건축</a:t>
            </a:r>
            <a:endParaRPr lang="en-US" altLang="ko-KR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데이터 테이블을 활용한 타워 건설</a:t>
            </a:r>
            <a:r>
              <a:rPr lang="en-US" altLang="ko-KR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/</a:t>
            </a:r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업그레이드</a:t>
            </a:r>
            <a:endParaRPr lang="en-US" altLang="ko-KR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투사체 자동 조준 로직 및 단일</a:t>
            </a:r>
            <a:r>
              <a:rPr lang="en-US" altLang="ko-KR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/</a:t>
            </a:r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광역 공격 구현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62EB4F-5C31-B52F-B801-FBD2D6FF562E}"/>
              </a:ext>
            </a:extLst>
          </p:cNvPr>
          <p:cNvSpPr txBox="1"/>
          <p:nvPr/>
        </p:nvSpPr>
        <p:spPr>
          <a:xfrm>
            <a:off x="6979300" y="3077745"/>
            <a:ext cx="5562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GameMode</a:t>
            </a:r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를 활용한 준비 </a:t>
            </a:r>
            <a:r>
              <a:rPr lang="ko-KR" altLang="en-US" dirty="0" err="1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페이즈</a:t>
            </a:r>
            <a:r>
              <a:rPr lang="en-US" altLang="ko-KR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/</a:t>
            </a:r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전투 </a:t>
            </a:r>
            <a:r>
              <a:rPr lang="ko-KR" altLang="en-US" dirty="0" err="1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페이즈</a:t>
            </a:r>
            <a:endParaRPr lang="en-US" altLang="ko-KR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준비 시간과 남은 적을 통한 </a:t>
            </a:r>
            <a:r>
              <a:rPr lang="ko-KR" altLang="en-US" dirty="0" err="1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페이즈</a:t>
            </a:r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 관리</a:t>
            </a:r>
            <a:endParaRPr lang="en-US" altLang="ko-KR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승리</a:t>
            </a:r>
            <a:r>
              <a:rPr lang="en-US" altLang="ko-KR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/</a:t>
            </a:r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패배 조건 처리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D271AD-9F07-7EEC-2F53-C45AA657F3F6}"/>
              </a:ext>
            </a:extLst>
          </p:cNvPr>
          <p:cNvSpPr txBox="1"/>
          <p:nvPr/>
        </p:nvSpPr>
        <p:spPr>
          <a:xfrm>
            <a:off x="2734587" y="5122158"/>
            <a:ext cx="486899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Enemy AI</a:t>
            </a:r>
            <a:endParaRPr lang="ko-KR" altLang="en-US" sz="3500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9BBFF74-E4D3-B19B-3B72-C8C6F98CCFEC}"/>
              </a:ext>
            </a:extLst>
          </p:cNvPr>
          <p:cNvSpPr txBox="1"/>
          <p:nvPr/>
        </p:nvSpPr>
        <p:spPr>
          <a:xfrm>
            <a:off x="2734587" y="5787739"/>
            <a:ext cx="5562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NavMesh</a:t>
            </a:r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 기반 </a:t>
            </a:r>
            <a:r>
              <a:rPr lang="ko-KR" altLang="en-US" dirty="0" err="1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길찾기</a:t>
            </a:r>
            <a:r>
              <a:rPr lang="en-US" altLang="ko-KR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,</a:t>
            </a:r>
          </a:p>
          <a:p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플레이어 인식에 따른 실시간 타겟 </a:t>
            </a:r>
            <a:r>
              <a:rPr lang="ko-KR" altLang="en-US" dirty="0" err="1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스위칭</a:t>
            </a:r>
            <a:r>
              <a:rPr lang="en-US" altLang="ko-KR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,</a:t>
            </a:r>
          </a:p>
          <a:p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몽타주</a:t>
            </a:r>
            <a:r>
              <a:rPr lang="en-US" altLang="ko-KR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, Notify</a:t>
            </a:r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를 활용한 </a:t>
            </a:r>
            <a:endParaRPr lang="en-US" altLang="ko-KR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정확한 동작과 데미지 판정</a:t>
            </a:r>
            <a:r>
              <a:rPr lang="en-US" altLang="ko-KR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및 애니메이션 제어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024CD1B-26E7-64DB-BA61-ACF31A6EDB09}"/>
              </a:ext>
            </a:extLst>
          </p:cNvPr>
          <p:cNvSpPr txBox="1"/>
          <p:nvPr/>
        </p:nvSpPr>
        <p:spPr>
          <a:xfrm>
            <a:off x="5169086" y="7741077"/>
            <a:ext cx="486899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Wave System</a:t>
            </a:r>
            <a:endParaRPr lang="ko-KR" altLang="en-US" sz="3500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DF8D8A2-064C-919B-8B3D-376613A00AB9}"/>
              </a:ext>
            </a:extLst>
          </p:cNvPr>
          <p:cNvSpPr txBox="1"/>
          <p:nvPr/>
        </p:nvSpPr>
        <p:spPr>
          <a:xfrm>
            <a:off x="5177107" y="8357982"/>
            <a:ext cx="5562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웨이브 데이터를 활용한</a:t>
            </a:r>
            <a:endParaRPr lang="en-US" altLang="ko-KR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 err="1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다방향</a:t>
            </a:r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 몬스터 웨이브 </a:t>
            </a:r>
            <a:r>
              <a:rPr lang="ko-KR" altLang="en-US" dirty="0" err="1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스포너</a:t>
            </a:r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 구현</a:t>
            </a:r>
            <a:endParaRPr lang="en-US" altLang="ko-KR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등장 몬스터</a:t>
            </a:r>
            <a:r>
              <a:rPr lang="en-US" altLang="ko-KR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개체 수</a:t>
            </a:r>
            <a:r>
              <a:rPr lang="en-US" altLang="ko-KR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소환 간격</a:t>
            </a:r>
            <a:r>
              <a:rPr lang="en-US" altLang="ko-KR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소환되는 포탈 등 </a:t>
            </a:r>
            <a:endParaRPr lang="en-US" altLang="ko-KR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데이터 테이블로 관리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332903" y="0"/>
            <a:ext cx="10955096" cy="9302984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467358" y="7144414"/>
            <a:ext cx="3264535" cy="58483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1782445" algn="l"/>
              </a:tabLst>
            </a:pPr>
            <a:r>
              <a:rPr sz="3650" spc="-295" dirty="0">
                <a:solidFill>
                  <a:srgbClr val="FFFFFF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전</a:t>
            </a:r>
            <a:r>
              <a:rPr sz="3650" spc="-110" dirty="0">
                <a:solidFill>
                  <a:srgbClr val="FFFFFF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3650" spc="-295" dirty="0">
                <a:solidFill>
                  <a:srgbClr val="FFFFFF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략</a:t>
            </a:r>
            <a:r>
              <a:rPr sz="3650" spc="-114" dirty="0">
                <a:solidFill>
                  <a:srgbClr val="FFFFFF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3650" spc="-345" dirty="0">
                <a:solidFill>
                  <a:srgbClr val="FFFFFF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적</a:t>
            </a:r>
            <a:r>
              <a:rPr sz="3650" dirty="0">
                <a:solidFill>
                  <a:srgbClr val="FFFFFF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	</a:t>
            </a:r>
            <a:r>
              <a:rPr sz="3650" spc="-295" dirty="0">
                <a:solidFill>
                  <a:srgbClr val="FFFFFF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유</a:t>
            </a:r>
            <a:r>
              <a:rPr sz="3650" spc="-110" dirty="0">
                <a:solidFill>
                  <a:srgbClr val="FFFFFF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3650" spc="-295" dirty="0">
                <a:solidFill>
                  <a:srgbClr val="FFFFFF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연</a:t>
            </a:r>
            <a:r>
              <a:rPr sz="3650" spc="-114" dirty="0">
                <a:solidFill>
                  <a:srgbClr val="FFFFFF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3650" spc="-345" dirty="0">
                <a:solidFill>
                  <a:srgbClr val="FFFFFF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성</a:t>
            </a:r>
            <a:endParaRPr sz="3650" dirty="0">
              <a:latin typeface="a도담도담" panose="02020600000000000000" pitchFamily="18" charset="-127"/>
              <a:ea typeface="a도담도담" panose="02020600000000000000" pitchFamily="18" charset="-127"/>
              <a:cs typeface="Arial Narro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67358" y="7904767"/>
            <a:ext cx="5259070" cy="1318310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60"/>
              </a:spcBef>
              <a:tabLst>
                <a:tab pos="1073150" algn="l"/>
                <a:tab pos="1822450" algn="l"/>
                <a:tab pos="2882900" algn="l"/>
                <a:tab pos="3943985" algn="l"/>
              </a:tabLst>
            </a:pPr>
            <a:r>
              <a:rPr lang="ko-KR" altLang="en-US" sz="22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가지고 있는 재화의 활용에 따라</a:t>
            </a:r>
            <a:endParaRPr lang="en-US" altLang="ko-KR" sz="2200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  <a:cs typeface="Arial Narrow"/>
            </a:endParaRPr>
          </a:p>
          <a:p>
            <a:pPr marL="12700">
              <a:lnSpc>
                <a:spcPct val="100000"/>
              </a:lnSpc>
              <a:spcBef>
                <a:spcPts val="760"/>
              </a:spcBef>
              <a:tabLst>
                <a:tab pos="1073150" algn="l"/>
                <a:tab pos="1822450" algn="l"/>
                <a:tab pos="2882900" algn="l"/>
                <a:tab pos="3943985" algn="l"/>
              </a:tabLst>
            </a:pPr>
            <a:r>
              <a:rPr lang="ko-KR" altLang="en-US" sz="22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타워 디펜스 중점</a:t>
            </a:r>
            <a:r>
              <a:rPr lang="en-US" altLang="ko-KR" sz="22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/ </a:t>
            </a:r>
            <a:r>
              <a:rPr lang="ko-KR" altLang="en-US" sz="22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서바이벌 액션 중점으로</a:t>
            </a:r>
            <a:endParaRPr lang="en-US" altLang="ko-KR" sz="2200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  <a:cs typeface="Arial Narrow"/>
            </a:endParaRPr>
          </a:p>
          <a:p>
            <a:pPr marL="12700">
              <a:lnSpc>
                <a:spcPct val="100000"/>
              </a:lnSpc>
              <a:spcBef>
                <a:spcPts val="760"/>
              </a:spcBef>
              <a:tabLst>
                <a:tab pos="1073150" algn="l"/>
                <a:tab pos="1822450" algn="l"/>
                <a:tab pos="2882900" algn="l"/>
                <a:tab pos="3943985" algn="l"/>
              </a:tabLst>
            </a:pPr>
            <a:r>
              <a:rPr lang="ko-KR" altLang="en-US" sz="22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플레이어의 선택으로 달라지는 전투방식</a:t>
            </a:r>
            <a:endParaRPr sz="2200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  <a:cs typeface="Arial Narro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6679654" y="234372"/>
            <a:ext cx="831850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b="1" spc="-175" dirty="0">
                <a:solidFill>
                  <a:srgbClr val="FFFFFF"/>
                </a:solidFill>
                <a:latin typeface="Gill Sans MT"/>
                <a:cs typeface="Gill Sans MT"/>
              </a:rPr>
              <a:t>양찬우</a:t>
            </a:r>
            <a:endParaRPr sz="2300">
              <a:latin typeface="Gill Sans MT"/>
              <a:cs typeface="Gill Sans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934567" y="7144414"/>
            <a:ext cx="5516245" cy="577081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1782445" algn="l"/>
              </a:tabLst>
            </a:pPr>
            <a:r>
              <a:rPr sz="3650" spc="-295" dirty="0">
                <a:solidFill>
                  <a:srgbClr val="FFFFFF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능</a:t>
            </a:r>
            <a:r>
              <a:rPr sz="3650" spc="-110" dirty="0">
                <a:solidFill>
                  <a:srgbClr val="FFFFFF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3650" spc="-295" dirty="0">
                <a:solidFill>
                  <a:srgbClr val="FFFFFF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동</a:t>
            </a:r>
            <a:r>
              <a:rPr sz="3650" spc="-114" dirty="0">
                <a:solidFill>
                  <a:srgbClr val="FFFFFF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3650" spc="-345" dirty="0">
                <a:solidFill>
                  <a:srgbClr val="FFFFFF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적</a:t>
            </a:r>
            <a:r>
              <a:rPr sz="3650" dirty="0">
                <a:solidFill>
                  <a:srgbClr val="FFFFFF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	</a:t>
            </a:r>
            <a:r>
              <a:rPr sz="3650" spc="-295" dirty="0">
                <a:solidFill>
                  <a:srgbClr val="FFFFFF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개</a:t>
            </a:r>
            <a:r>
              <a:rPr sz="3650" spc="-120" dirty="0">
                <a:solidFill>
                  <a:srgbClr val="FFFFFF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</a:t>
            </a:r>
            <a:r>
              <a:rPr sz="3650" spc="-345" dirty="0">
                <a:solidFill>
                  <a:srgbClr val="FFFFFF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입</a:t>
            </a:r>
            <a:endParaRPr sz="3650" dirty="0">
              <a:latin typeface="a도담도담" panose="02020600000000000000" pitchFamily="18" charset="-127"/>
              <a:ea typeface="a도담도담" panose="02020600000000000000" pitchFamily="18" charset="-127"/>
              <a:cs typeface="Arial Narrow"/>
            </a:endParaRPr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80059" y="2224130"/>
            <a:ext cx="5701411" cy="4315111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947267" y="2224130"/>
            <a:ext cx="5701407" cy="431511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CC30368-4A4B-3A5E-9163-FD9CE3DCF513}"/>
              </a:ext>
            </a:extLst>
          </p:cNvPr>
          <p:cNvSpPr txBox="1"/>
          <p:nvPr/>
        </p:nvSpPr>
        <p:spPr>
          <a:xfrm>
            <a:off x="357015" y="249546"/>
            <a:ext cx="53613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05) </a:t>
            </a:r>
            <a:r>
              <a:rPr lang="ko-KR" altLang="en-US" sz="22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제작한 게임의 차별성</a:t>
            </a:r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8EB4080E-E5EC-B77F-8792-55226EAA4BCD}"/>
              </a:ext>
            </a:extLst>
          </p:cNvPr>
          <p:cNvSpPr txBox="1"/>
          <p:nvPr/>
        </p:nvSpPr>
        <p:spPr>
          <a:xfrm>
            <a:off x="8947267" y="7904767"/>
            <a:ext cx="5259070" cy="1318310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60"/>
              </a:spcBef>
              <a:tabLst>
                <a:tab pos="1073150" algn="l"/>
                <a:tab pos="1822450" algn="l"/>
                <a:tab pos="2882900" algn="l"/>
                <a:tab pos="3943985" algn="l"/>
              </a:tabLst>
            </a:pPr>
            <a:r>
              <a:rPr lang="ko-KR" altLang="en-US" sz="22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타워를 건설하고 막는 수동적인 디펜스가 아닌</a:t>
            </a:r>
            <a:endParaRPr lang="en-US" altLang="ko-KR" sz="2200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  <a:cs typeface="Arial Narrow"/>
            </a:endParaRPr>
          </a:p>
          <a:p>
            <a:pPr marL="12700">
              <a:lnSpc>
                <a:spcPct val="100000"/>
              </a:lnSpc>
              <a:spcBef>
                <a:spcPts val="760"/>
              </a:spcBef>
              <a:tabLst>
                <a:tab pos="1073150" algn="l"/>
                <a:tab pos="1822450" algn="l"/>
                <a:tab pos="2882900" algn="l"/>
                <a:tab pos="3943985" algn="l"/>
              </a:tabLst>
            </a:pPr>
            <a:r>
              <a:rPr lang="ko-KR" altLang="en-US" sz="22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플레이어가 직접 개입하여 적에게 접근하여</a:t>
            </a:r>
            <a:endParaRPr lang="en-US" altLang="ko-KR" sz="2200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  <a:cs typeface="Arial Narrow"/>
            </a:endParaRPr>
          </a:p>
          <a:p>
            <a:pPr marL="12700">
              <a:lnSpc>
                <a:spcPct val="100000"/>
              </a:lnSpc>
              <a:spcBef>
                <a:spcPts val="760"/>
              </a:spcBef>
              <a:tabLst>
                <a:tab pos="1073150" algn="l"/>
                <a:tab pos="1822450" algn="l"/>
                <a:tab pos="2882900" algn="l"/>
                <a:tab pos="3943985" algn="l"/>
              </a:tabLst>
            </a:pPr>
            <a:r>
              <a:rPr lang="ko-KR" altLang="en-US" sz="2200" dirty="0" err="1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어그로를</a:t>
            </a:r>
            <a:r>
              <a:rPr lang="ko-KR" altLang="en-US" sz="22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  <a:cs typeface="Arial Narrow"/>
              </a:rPr>
              <a:t> 끄는 능동적인 디펜스 진행 방식</a:t>
            </a:r>
            <a:endParaRPr sz="2200" dirty="0">
              <a:solidFill>
                <a:schemeClr val="bg1"/>
              </a:solidFill>
              <a:latin typeface="a도담도담" panose="02020600000000000000" pitchFamily="18" charset="-127"/>
              <a:ea typeface="a도담도담" panose="02020600000000000000" pitchFamily="18" charset="-127"/>
              <a:cs typeface="Arial Narro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6679654" y="234372"/>
            <a:ext cx="831850" cy="37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b="1" spc="-175" dirty="0">
                <a:solidFill>
                  <a:srgbClr val="FFFFFF"/>
                </a:solidFill>
                <a:latin typeface="Gill Sans MT"/>
                <a:cs typeface="Gill Sans MT"/>
              </a:rPr>
              <a:t>양찬우</a:t>
            </a:r>
            <a:endParaRPr sz="2300" dirty="0">
              <a:latin typeface="Gill Sans MT"/>
              <a:cs typeface="Gill Sans M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F61F20-77F5-C313-284A-68114813178C}"/>
              </a:ext>
            </a:extLst>
          </p:cNvPr>
          <p:cNvSpPr txBox="1"/>
          <p:nvPr/>
        </p:nvSpPr>
        <p:spPr>
          <a:xfrm>
            <a:off x="357015" y="249546"/>
            <a:ext cx="53613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06) </a:t>
            </a:r>
            <a:r>
              <a:rPr lang="ko-KR" altLang="en-US" sz="2200" dirty="0">
                <a:solidFill>
                  <a:schemeClr val="bg1"/>
                </a:solidFill>
                <a:latin typeface="a도담도담" panose="02020600000000000000" pitchFamily="18" charset="-127"/>
                <a:ea typeface="a도담도담" panose="02020600000000000000" pitchFamily="18" charset="-127"/>
              </a:rPr>
              <a:t>구동 동영상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</TotalTime>
  <Words>312</Words>
  <Application>Microsoft Office PowerPoint</Application>
  <PresentationFormat>사용자 지정</PresentationFormat>
  <Paragraphs>60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a도담도담</vt:lpstr>
      <vt:lpstr>Arial Narrow</vt:lpstr>
      <vt:lpstr>Calibri</vt:lpstr>
      <vt:lpstr>Century Gothic</vt:lpstr>
      <vt:lpstr>Gill Sans MT</vt:lpstr>
      <vt:lpstr>Office Theme</vt:lpstr>
      <vt:lpstr>PowerPoint 프레젠테이션</vt:lpstr>
      <vt:lpstr>PowerPoint 프레젠테이션</vt:lpstr>
      <vt:lpstr>플레이어 액션 &amp; UI/UX</vt:lpstr>
      <vt:lpstr>코어 시스템 &amp; 데이터 설계 &amp; Monster AI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제목 없음 - 2025년 12월 05일 06.31.25</dc:title>
  <dc:creator>yang</dc:creator>
  <cp:lastModifiedBy>양찬우</cp:lastModifiedBy>
  <cp:revision>4</cp:revision>
  <dcterms:created xsi:type="dcterms:W3CDTF">2025-12-04T22:45:59Z</dcterms:created>
  <dcterms:modified xsi:type="dcterms:W3CDTF">2025-12-04T23:20:44Z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2025-12-04T00:00:00Z</vt:filetime>
  </property>
  <property fmtid="{D5CDD505-2E9C-101B-9397-08002B2CF9AE}" pid="3" name="CreationClient">
    <vt:lpwstr>authoring</vt:lpwstr>
  </property>
  <property fmtid="{D5CDD505-2E9C-101B-9397-08002B2CF9AE}" pid="4" name="Creator">
    <vt:lpwstr>Adobe Express</vt:lpwstr>
  </property>
  <property fmtid="{D5CDD505-2E9C-101B-9397-08002B2CF9AE}" pid="5" name="LastSaved">
    <vt:filetime>2025-12-04T00:00:00Z</vt:filetime>
  </property>
  <property fmtid="{D5CDD505-2E9C-101B-9397-08002B2CF9AE}" pid="6" name="Producer">
    <vt:lpwstr>Adobe Express</vt:lpwstr>
  </property>
</Properties>
</file>